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"/>
  </p:notesMasterIdLst>
  <p:sldIdLst>
    <p:sldId id="256" r:id="rId3"/>
    <p:sldId id="257" r:id="rId4"/>
    <p:sldId id="259" r:id="rId5"/>
    <p:sldId id="318" r:id="rId7"/>
    <p:sldId id="320" r:id="rId8"/>
    <p:sldId id="323" r:id="rId9"/>
    <p:sldId id="325" r:id="rId10"/>
    <p:sldId id="324" r:id="rId11"/>
    <p:sldId id="276" r:id="rId12"/>
  </p:sldIdLst>
  <p:sldSz cx="13004800" cy="9753600"/>
  <p:notesSz cx="6858000" cy="9144000"/>
  <p:embeddedFontLst>
    <p:embeddedFont>
      <p:font typeface="宋体" charset="0"/>
      <p:regular r:id="rId16"/>
    </p:embeddedFont>
  </p:embeddedFontLst>
  <p:custDataLst>
    <p:tags r:id="rId17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73418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1pPr>
    <a:lvl2pPr marL="0" marR="0" indent="457200" algn="ctr" defTabSz="173418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2pPr>
    <a:lvl3pPr marL="0" marR="0" indent="914400" algn="ctr" defTabSz="173418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3pPr>
    <a:lvl4pPr marL="0" marR="0" indent="1371600" algn="ctr" defTabSz="173418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4pPr>
    <a:lvl5pPr marL="0" marR="0" indent="1828800" algn="ctr" defTabSz="173418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5pPr>
    <a:lvl6pPr marL="0" marR="0" indent="2286000" algn="ctr" defTabSz="173418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6pPr>
    <a:lvl7pPr marL="0" marR="0" indent="2743200" algn="ctr" defTabSz="173418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7pPr>
    <a:lvl8pPr marL="0" marR="0" indent="3200400" algn="ctr" defTabSz="173418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8pPr>
    <a:lvl9pPr marL="0" marR="0" indent="3657600" algn="ctr" defTabSz="173418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59"/>
    <p:restoredTop sz="92289"/>
  </p:normalViewPr>
  <p:slideViewPr>
    <p:cSldViewPr snapToGrid="0">
      <p:cViewPr varScale="1">
        <p:scale>
          <a:sx n="92" d="100"/>
          <a:sy n="92" d="100"/>
        </p:scale>
        <p:origin x="18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gs" Target="tags/tag18.xml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8657488"/>
            <a:ext cx="11607801" cy="461060"/>
          </a:xfrm>
          <a:prstGeom prst="rect">
            <a:avLst/>
          </a:prstGeom>
        </p:spPr>
        <p:txBody>
          <a:bodyPr anchor="b"/>
          <a:lstStyle>
            <a:lvl1pPr marL="0" indent="0" defTabSz="493395">
              <a:lnSpc>
                <a:spcPct val="100000"/>
              </a:lnSpc>
              <a:spcBef>
                <a:spcPts val="0"/>
              </a:spcBef>
              <a:buSzTx/>
              <a:buNone/>
              <a:defRPr sz="2015" b="1"/>
            </a:lvl1pPr>
          </a:lstStyle>
          <a:p>
            <a:r>
              <a:t>作者和日期</a:t>
            </a:r>
          </a:p>
        </p:txBody>
      </p:sp>
      <p:sp>
        <p:nvSpPr>
          <p:cNvPr id="1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698500" y="1854200"/>
            <a:ext cx="11609057" cy="3302000"/>
          </a:xfrm>
          <a:prstGeom prst="rect">
            <a:avLst/>
          </a:prstGeom>
        </p:spPr>
        <p:txBody>
          <a:bodyPr anchor="b"/>
          <a:lstStyle>
            <a:lvl1pPr>
              <a:defRPr sz="8200" spc="-164"/>
            </a:lvl1pPr>
          </a:lstStyle>
          <a:p>
            <a:r>
              <a:t>演示文稿标题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98500" y="5105400"/>
            <a:ext cx="11607800" cy="1456399"/>
          </a:xfrm>
          <a:prstGeom prst="rect">
            <a:avLst/>
          </a:prstGeom>
        </p:spPr>
        <p:txBody>
          <a:bodyPr/>
          <a:lstStyle>
            <a:lvl1pPr marL="0" indent="0" defTabSz="586740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  <a:lvl2pPr marL="0" indent="457200" defTabSz="586740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2pPr>
            <a:lvl3pPr marL="0" indent="914400" defTabSz="586740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3pPr>
            <a:lvl4pPr marL="0" indent="1371600" defTabSz="586740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4pPr>
            <a:lvl5pPr marL="0" indent="1828800" defTabSz="586740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5pPr>
          </a:lstStyle>
          <a:p>
            <a:r>
              <a:t>演示文稿副标题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53454" y="9220199"/>
            <a:ext cx="297892" cy="28747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说明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98500" y="3568700"/>
            <a:ext cx="11607800" cy="26177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5pPr>
          </a:lstStyle>
          <a:p>
            <a:r>
              <a:t>说明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9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显著事实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事实信息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6209979"/>
            <a:ext cx="11607800" cy="671803"/>
          </a:xfrm>
          <a:prstGeom prst="rect">
            <a:avLst/>
          </a:prstGeom>
        </p:spPr>
        <p:txBody>
          <a:bodyPr/>
          <a:lstStyle>
            <a:lvl1pPr marL="0" indent="0" algn="ctr" defTabSz="1473835">
              <a:lnSpc>
                <a:spcPct val="100000"/>
              </a:lnSpc>
              <a:spcBef>
                <a:spcPts val="0"/>
              </a:spcBef>
              <a:buSzTx/>
              <a:buNone/>
              <a:defRPr sz="3230" b="1"/>
            </a:lvl1pPr>
          </a:lstStyle>
          <a:p>
            <a:r>
              <a:t>事实信息</a:t>
            </a:r>
          </a:p>
        </p:txBody>
      </p:sp>
      <p:sp>
        <p:nvSpPr>
          <p:cNvPr id="107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698500" y="999066"/>
            <a:ext cx="11607800" cy="521091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7600" b="1" spc="-176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7600" b="1" spc="-176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7600" b="1" spc="-176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7600" b="1" spc="-176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7600" b="1" spc="-176"/>
            </a:lvl5pPr>
          </a:lstStyle>
          <a:p>
            <a:r>
              <a:t>100%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0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736600" y="3721100"/>
            <a:ext cx="11531600" cy="2324100"/>
          </a:xfrm>
          <a:prstGeom prst="rect">
            <a:avLst/>
          </a:prstGeom>
        </p:spPr>
        <p:txBody>
          <a:bodyPr anchor="ctr"/>
          <a:lstStyle>
            <a:lvl1pPr marL="457200" indent="-342900">
              <a:spcBef>
                <a:spcPts val="0"/>
              </a:spcBef>
              <a:buSzTx/>
              <a:buNone/>
              <a:defRPr sz="6000" spc="-119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  <a:lvl2pPr marL="457200" indent="114300">
              <a:spcBef>
                <a:spcPts val="0"/>
              </a:spcBef>
              <a:buSzTx/>
              <a:buNone/>
              <a:defRPr sz="6000" spc="-119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2pPr>
            <a:lvl3pPr marL="457200" indent="571500">
              <a:spcBef>
                <a:spcPts val="0"/>
              </a:spcBef>
              <a:buSzTx/>
              <a:buNone/>
              <a:defRPr sz="6000" spc="-119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3pPr>
            <a:lvl4pPr marL="457200" indent="1028700">
              <a:spcBef>
                <a:spcPts val="0"/>
              </a:spcBef>
              <a:buSzTx/>
              <a:buNone/>
              <a:defRPr sz="6000" spc="-119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4pPr>
            <a:lvl5pPr marL="457200" indent="1485900">
              <a:spcBef>
                <a:spcPts val="0"/>
              </a:spcBef>
              <a:buSzTx/>
              <a:buNone/>
              <a:defRPr sz="6000" spc="-119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5pPr>
          </a:lstStyle>
          <a:p>
            <a:r>
              <a:t>“著名引文”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16" name="属性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6426200"/>
            <a:ext cx="11049000" cy="461059"/>
          </a:xfrm>
          <a:prstGeom prst="rect">
            <a:avLst/>
          </a:prstGeom>
        </p:spPr>
        <p:txBody>
          <a:bodyPr/>
          <a:lstStyle>
            <a:lvl1pPr marL="0" indent="0" defTabSz="493395">
              <a:lnSpc>
                <a:spcPct val="100000"/>
              </a:lnSpc>
              <a:spcBef>
                <a:spcPts val="0"/>
              </a:spcBef>
              <a:buSzTx/>
              <a:buNone/>
              <a:defRPr sz="2015" b="1"/>
            </a:lvl1pPr>
          </a:lstStyle>
          <a:p>
            <a:r>
              <a:t>属性</a:t>
            </a:r>
          </a:p>
        </p:txBody>
      </p:sp>
      <p:sp>
        <p:nvSpPr>
          <p:cNvPr id="11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一碗宽意大利面配有欧芹黄油、烤榛子和帕尔马干酪"/>
          <p:cNvSpPr>
            <a:spLocks noGrp="1"/>
          </p:cNvSpPr>
          <p:nvPr>
            <p:ph type="pic" idx="21"/>
          </p:nvPr>
        </p:nvSpPr>
        <p:spPr>
          <a:xfrm>
            <a:off x="-2082800" y="687558"/>
            <a:ext cx="11165190" cy="837389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25" name="一碗沙拉配有炒饭、水煮蛋和一双筷子"/>
          <p:cNvSpPr>
            <a:spLocks noGrp="1"/>
          </p:cNvSpPr>
          <p:nvPr>
            <p:ph type="pic" sz="half" idx="22"/>
          </p:nvPr>
        </p:nvSpPr>
        <p:spPr>
          <a:xfrm>
            <a:off x="6597650" y="292100"/>
            <a:ext cx="5740400" cy="459232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26" name="一碗三文鱼饼、沙拉和鹰嘴豆泥"/>
          <p:cNvSpPr>
            <a:spLocks noGrp="1"/>
          </p:cNvSpPr>
          <p:nvPr>
            <p:ph type="pic" idx="23"/>
          </p:nvPr>
        </p:nvSpPr>
        <p:spPr>
          <a:xfrm>
            <a:off x="4984750" y="2749413"/>
            <a:ext cx="7937500" cy="92382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2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一碗沙拉配有炒饭、水煮蛋和一双筷子"/>
          <p:cNvSpPr>
            <a:spLocks noGrp="1"/>
          </p:cNvSpPr>
          <p:nvPr>
            <p:ph type="pic" idx="21"/>
          </p:nvPr>
        </p:nvSpPr>
        <p:spPr>
          <a:xfrm>
            <a:off x="-1016000" y="-1054100"/>
            <a:ext cx="14427200" cy="115417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3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53454" y="9220199"/>
            <a:ext cx="297892" cy="287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鳄梨和酸橙"/>
          <p:cNvSpPr>
            <a:spLocks noGrp="1"/>
          </p:cNvSpPr>
          <p:nvPr>
            <p:ph type="pic" idx="21"/>
          </p:nvPr>
        </p:nvSpPr>
        <p:spPr>
          <a:xfrm>
            <a:off x="-376767" y="-915894"/>
            <a:ext cx="17835652" cy="1068219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2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698500" y="5181600"/>
            <a:ext cx="11607800" cy="3302000"/>
          </a:xfrm>
          <a:prstGeom prst="rect">
            <a:avLst/>
          </a:prstGeom>
        </p:spPr>
        <p:txBody>
          <a:bodyPr anchor="b"/>
          <a:lstStyle>
            <a:lvl1pPr>
              <a:defRPr sz="8200" spc="-164"/>
            </a:lvl1pPr>
          </a:lstStyle>
          <a:p>
            <a:r>
              <a:t>演示文稿标题</a:t>
            </a:r>
          </a:p>
        </p:txBody>
      </p:sp>
      <p:sp>
        <p:nvSpPr>
          <p:cNvPr id="2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98500" y="8432800"/>
            <a:ext cx="11607800" cy="689769"/>
          </a:xfrm>
          <a:prstGeom prst="rect">
            <a:avLst/>
          </a:prstGeom>
        </p:spPr>
        <p:txBody>
          <a:bodyPr/>
          <a:lstStyle>
            <a:lvl1pPr marL="0" indent="0" defTabSz="586740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  <a:lvl2pPr marL="0" indent="457200" defTabSz="586740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2pPr>
            <a:lvl3pPr marL="0" indent="914400" defTabSz="586740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3pPr>
            <a:lvl4pPr marL="0" indent="1371600" defTabSz="586740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4pPr>
            <a:lvl5pPr marL="0" indent="1828800" defTabSz="586740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5pPr>
          </a:lstStyle>
          <a:p>
            <a:r>
              <a:t>演示文稿副标题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24" name="作者和日期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698500" y="571500"/>
            <a:ext cx="11607801" cy="461059"/>
          </a:xfrm>
          <a:prstGeom prst="rect">
            <a:avLst/>
          </a:prstGeom>
        </p:spPr>
        <p:txBody>
          <a:bodyPr/>
          <a:lstStyle>
            <a:lvl1pPr marL="0" indent="0" defTabSz="493395">
              <a:lnSpc>
                <a:spcPct val="100000"/>
              </a:lnSpc>
              <a:spcBef>
                <a:spcPts val="0"/>
              </a:spcBef>
              <a:buSzTx/>
              <a:buNone/>
              <a:defRPr sz="2015" b="1"/>
            </a:lvl1pPr>
          </a:lstStyle>
          <a:p>
            <a:r>
              <a:t>作者和日期</a:t>
            </a:r>
          </a:p>
        </p:txBody>
      </p:sp>
      <p:sp>
        <p:nvSpPr>
          <p:cNvPr id="2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49999" y="9220199"/>
            <a:ext cx="297893" cy="28747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（备选）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一碗三文鱼饼、沙拉和鹰嘴豆泥"/>
          <p:cNvSpPr>
            <a:spLocks noGrp="1"/>
          </p:cNvSpPr>
          <p:nvPr>
            <p:ph type="pic" idx="21"/>
          </p:nvPr>
        </p:nvSpPr>
        <p:spPr>
          <a:xfrm>
            <a:off x="5319129" y="495299"/>
            <a:ext cx="7543801" cy="878005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3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98500" y="5003800"/>
            <a:ext cx="5105400" cy="4044566"/>
          </a:xfrm>
          <a:prstGeom prst="rect">
            <a:avLst/>
          </a:prstGeom>
        </p:spPr>
        <p:txBody>
          <a:bodyPr/>
          <a:lstStyle>
            <a:lvl1pPr marL="0" indent="0" defTabSz="586740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  <a:lvl2pPr marL="0" indent="457200" defTabSz="586740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2pPr>
            <a:lvl3pPr marL="0" indent="914400" defTabSz="586740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3pPr>
            <a:lvl4pPr marL="0" indent="1371600" defTabSz="586740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4pPr>
            <a:lvl5pPr marL="0" indent="1828800" defTabSz="586740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5pPr>
          </a:lstStyle>
          <a:p>
            <a:r>
              <a:t>幻灯片副标题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34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698500" y="692534"/>
            <a:ext cx="5105400" cy="4387466"/>
          </a:xfrm>
          <a:prstGeom prst="rect">
            <a:avLst/>
          </a:prstGeom>
        </p:spPr>
        <p:txBody>
          <a:bodyPr anchor="b"/>
          <a:lstStyle/>
          <a:p>
            <a:r>
              <a:t>幻灯片标题</a:t>
            </a:r>
          </a:p>
        </p:txBody>
      </p:sp>
      <p:sp>
        <p:nvSpPr>
          <p:cNvPr id="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43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1412977"/>
            <a:ext cx="11607801" cy="671803"/>
          </a:xfrm>
          <a:prstGeom prst="rect">
            <a:avLst/>
          </a:prstGeom>
        </p:spPr>
        <p:txBody>
          <a:bodyPr/>
          <a:lstStyle>
            <a:lvl1pPr marL="0" indent="0" defTabSz="499110">
              <a:lnSpc>
                <a:spcPct val="100000"/>
              </a:lnSpc>
              <a:spcBef>
                <a:spcPts val="0"/>
              </a:spcBef>
              <a:buSzTx/>
              <a:buNone/>
              <a:defRPr sz="3230" b="1"/>
            </a:lvl1pPr>
          </a:lstStyle>
          <a:p>
            <a:r>
              <a:t>幻灯片副标题</a:t>
            </a:r>
          </a:p>
        </p:txBody>
      </p:sp>
      <p:sp>
        <p:nvSpPr>
          <p:cNvPr id="44" name="幻灯片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4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589358"/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一碗宽意大利面配有欧芹黄油、烤榛子和帕尔马干酪"/>
          <p:cNvSpPr>
            <a:spLocks noGrp="1"/>
          </p:cNvSpPr>
          <p:nvPr>
            <p:ph type="pic" idx="21"/>
          </p:nvPr>
        </p:nvSpPr>
        <p:spPr>
          <a:xfrm>
            <a:off x="6172200" y="596900"/>
            <a:ext cx="6448425" cy="8597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61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698500" y="444500"/>
            <a:ext cx="5105400" cy="1016000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62" name="幻灯片副标题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698500" y="1412977"/>
            <a:ext cx="5105400" cy="671803"/>
          </a:xfrm>
          <a:prstGeom prst="rect">
            <a:avLst/>
          </a:prstGeom>
        </p:spPr>
        <p:txBody>
          <a:bodyPr/>
          <a:lstStyle>
            <a:lvl1pPr marL="0" indent="0" defTabSz="499110">
              <a:lnSpc>
                <a:spcPct val="100000"/>
              </a:lnSpc>
              <a:spcBef>
                <a:spcPts val="0"/>
              </a:spcBef>
              <a:buSzTx/>
              <a:buNone/>
              <a:defRPr sz="3230" b="1"/>
            </a:lvl1pPr>
          </a:lstStyle>
          <a:p>
            <a:r>
              <a:t>幻灯片副标题</a:t>
            </a:r>
          </a:p>
        </p:txBody>
      </p:sp>
      <p:sp>
        <p:nvSpPr>
          <p:cNvPr id="63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98500" y="3480196"/>
            <a:ext cx="5105400" cy="5593161"/>
          </a:xfrm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6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>
            <a:spLocks noGrp="1"/>
          </p:cNvSpPr>
          <p:nvPr>
            <p:ph type="title" hasCustomPrompt="1"/>
          </p:nvPr>
        </p:nvSpPr>
        <p:spPr>
          <a:xfrm>
            <a:off x="698500" y="3225800"/>
            <a:ext cx="11607800" cy="3302000"/>
          </a:xfrm>
          <a:prstGeom prst="rect">
            <a:avLst/>
          </a:prstGeom>
        </p:spPr>
        <p:txBody>
          <a:bodyPr anchor="ctr"/>
          <a:lstStyle>
            <a:lvl1pPr>
              <a:defRPr sz="8200" b="0" spc="-164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r>
              <a:t>章节标题</a:t>
            </a:r>
          </a:p>
        </p:txBody>
      </p:sp>
      <p:sp>
        <p:nvSpPr>
          <p:cNvPr id="7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80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1412977"/>
            <a:ext cx="11607801" cy="671803"/>
          </a:xfrm>
          <a:prstGeom prst="rect">
            <a:avLst/>
          </a:prstGeom>
        </p:spPr>
        <p:txBody>
          <a:bodyPr/>
          <a:lstStyle>
            <a:lvl1pPr marL="0" indent="0" defTabSz="499110">
              <a:lnSpc>
                <a:spcPct val="100000"/>
              </a:lnSpc>
              <a:spcBef>
                <a:spcPts val="0"/>
              </a:spcBef>
              <a:buSzTx/>
              <a:buNone/>
              <a:defRPr sz="3230" b="1"/>
            </a:lvl1pPr>
          </a:lstStyle>
          <a:p>
            <a:r>
              <a:t>幻灯片副标题</a:t>
            </a:r>
          </a:p>
        </p:txBody>
      </p:sp>
      <p:sp>
        <p:nvSpPr>
          <p:cNvPr id="8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议程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>
            <a:spLocks noGrp="1"/>
          </p:cNvSpPr>
          <p:nvPr>
            <p:ph type="title" hasCustomPrompt="1"/>
          </p:nvPr>
        </p:nvSpPr>
        <p:spPr>
          <a:xfrm>
            <a:off x="698500" y="444500"/>
            <a:ext cx="11607800" cy="1016000"/>
          </a:xfrm>
          <a:prstGeom prst="rect">
            <a:avLst/>
          </a:prstGeom>
        </p:spPr>
        <p:txBody>
          <a:bodyPr/>
          <a:lstStyle/>
          <a:p>
            <a:r>
              <a:t>议程标题</a:t>
            </a:r>
          </a:p>
        </p:txBody>
      </p:sp>
      <p:sp>
        <p:nvSpPr>
          <p:cNvPr id="89" name="议程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1409700"/>
            <a:ext cx="11607801" cy="671802"/>
          </a:xfrm>
          <a:prstGeom prst="rect">
            <a:avLst/>
          </a:prstGeom>
        </p:spPr>
        <p:txBody>
          <a:bodyPr/>
          <a:lstStyle>
            <a:lvl1pPr marL="0" indent="0" defTabSz="499110">
              <a:lnSpc>
                <a:spcPct val="100000"/>
              </a:lnSpc>
              <a:spcBef>
                <a:spcPts val="0"/>
              </a:spcBef>
              <a:buSzTx/>
              <a:buNone/>
              <a:defRPr sz="3230" b="1"/>
            </a:lvl1pPr>
          </a:lstStyle>
          <a:p>
            <a:r>
              <a:t>议程副标题</a:t>
            </a:r>
          </a:p>
        </p:txBody>
      </p:sp>
      <p:sp>
        <p:nvSpPr>
          <p:cNvPr id="90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spcBef>
                <a:spcPts val="1300"/>
              </a:spcBef>
              <a:buSzTx/>
              <a:buNone/>
              <a:defRPr sz="3800" spc="-38"/>
            </a:lvl1pPr>
            <a:lvl2pPr marL="0" indent="457200">
              <a:spcBef>
                <a:spcPts val="1300"/>
              </a:spcBef>
              <a:buSzTx/>
              <a:buNone/>
              <a:defRPr sz="3800" spc="-38"/>
            </a:lvl2pPr>
            <a:lvl3pPr marL="0" indent="914400">
              <a:spcBef>
                <a:spcPts val="1300"/>
              </a:spcBef>
              <a:buSzTx/>
              <a:buNone/>
              <a:defRPr sz="3800" spc="-38"/>
            </a:lvl3pPr>
            <a:lvl4pPr marL="0" indent="1371600">
              <a:spcBef>
                <a:spcPts val="1300"/>
              </a:spcBef>
              <a:buSzTx/>
              <a:buNone/>
              <a:defRPr sz="3800" spc="-38"/>
            </a:lvl4pPr>
            <a:lvl5pPr marL="0" indent="1828800">
              <a:spcBef>
                <a:spcPts val="1300"/>
              </a:spcBef>
              <a:buSzTx/>
              <a:buNone/>
              <a:defRPr sz="3800" spc="-38"/>
            </a:lvl5pPr>
          </a:lstStyle>
          <a:p>
            <a:r>
              <a:t>议程主题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9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698500" y="2959100"/>
            <a:ext cx="11607800" cy="609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3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698500" y="440266"/>
            <a:ext cx="11607800" cy="1016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幻灯片标题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50067" y="9220199"/>
            <a:ext cx="297892" cy="2874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3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173418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6000" b="1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0" marR="0" indent="457200" algn="l" defTabSz="173418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6000" b="1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914400" algn="l" defTabSz="173418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6000" b="1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1371600" algn="l" defTabSz="173418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6000" b="1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1828800" algn="l" defTabSz="173418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6000" b="1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2286000" algn="l" defTabSz="173418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6000" b="1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2743200" algn="l" defTabSz="173418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6000" b="1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3200400" algn="l" defTabSz="173418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6000" b="1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3657600" algn="l" defTabSz="173418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6000" b="1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titleStyle>
    <p:bodyStyle>
      <a:lvl1pPr marL="381000" marR="0" indent="-381000" algn="l" defTabSz="1734185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762000" marR="0" indent="-381000" algn="l" defTabSz="1734185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1143000" marR="0" indent="-381000" algn="l" defTabSz="1734185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1524000" marR="0" indent="-381000" algn="l" defTabSz="1734185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1905000" marR="0" indent="-381000" algn="l" defTabSz="1734185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2286000" marR="0" indent="-381000" algn="l" defTabSz="1734185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2667000" marR="0" indent="-381000" algn="l" defTabSz="1734185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3048000" marR="0" indent="-381000" algn="l" defTabSz="1734185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3429000" marR="0" indent="-381000" algn="l" defTabSz="1734185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3.xml"/><Relationship Id="rId2" Type="http://schemas.openxmlformats.org/officeDocument/2006/relationships/image" Target="../media/image1.png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4.png"/><Relationship Id="rId6" Type="http://schemas.openxmlformats.org/officeDocument/2006/relationships/tags" Target="../tags/tag7.xml"/><Relationship Id="rId5" Type="http://schemas.openxmlformats.org/officeDocument/2006/relationships/image" Target="../media/image3.png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image" Target="../media/image2.png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2.xml"/><Relationship Id="rId3" Type="http://schemas.openxmlformats.org/officeDocument/2006/relationships/image" Target="../media/image6.png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.png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圆角矩形"/>
          <p:cNvSpPr/>
          <p:nvPr/>
        </p:nvSpPr>
        <p:spPr>
          <a:xfrm>
            <a:off x="678125" y="3667436"/>
            <a:ext cx="11610127" cy="3056949"/>
          </a:xfrm>
          <a:prstGeom prst="roundRect">
            <a:avLst>
              <a:gd name="adj" fmla="val 15777"/>
            </a:avLst>
          </a:prstGeom>
          <a:solidFill>
            <a:srgbClr val="1E3458"/>
          </a:solidFill>
          <a:ln w="12700">
            <a:miter lim="400000"/>
          </a:ln>
          <a:effectLst>
            <a:outerShdw blurRad="381000" dist="374674" dir="213245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0E1116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</a:p>
        </p:txBody>
      </p:sp>
      <p:sp>
        <p:nvSpPr>
          <p:cNvPr id="152" name="圆角矩形"/>
          <p:cNvSpPr/>
          <p:nvPr/>
        </p:nvSpPr>
        <p:spPr>
          <a:xfrm>
            <a:off x="1134745" y="2810569"/>
            <a:ext cx="8598191" cy="798651"/>
          </a:xfrm>
          <a:prstGeom prst="roundRect">
            <a:avLst>
              <a:gd name="adj" fmla="val 19136"/>
            </a:avLst>
          </a:prstGeom>
          <a:solidFill>
            <a:srgbClr val="F64855"/>
          </a:solidFill>
          <a:ln w="12700">
            <a:miter lim="400000"/>
          </a:ln>
          <a:effectLst>
            <a:outerShdw blurRad="190500" dist="190500" dir="213245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</a:p>
        </p:txBody>
      </p:sp>
      <p:sp>
        <p:nvSpPr>
          <p:cNvPr id="153" name="Xudong Zhou"/>
          <p:cNvSpPr txBox="1">
            <a:spLocks noGrp="1"/>
          </p:cNvSpPr>
          <p:nvPr>
            <p:ph type="body" idx="21"/>
          </p:nvPr>
        </p:nvSpPr>
        <p:spPr>
          <a:xfrm>
            <a:off x="4571365" y="7309485"/>
            <a:ext cx="3888740" cy="774065"/>
          </a:xfrm>
          <a:prstGeom prst="rect">
            <a:avLst/>
          </a:prstGeom>
        </p:spPr>
        <p:txBody>
          <a:bodyPr>
            <a:normAutofit/>
          </a:bodyPr>
          <a:lstStyle>
            <a:lvl1pPr defTabSz="563245">
              <a:defRPr sz="2305">
                <a:solidFill>
                  <a:srgbClr val="FFFFFF"/>
                </a:solidFill>
              </a:defRPr>
            </a:lvl1pPr>
          </a:lstStyle>
          <a:p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Jiahao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Yao,  </a:t>
            </a:r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Junhao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Dai</a:t>
            </a:r>
            <a:endParaRPr lang="en-US" altLang="en-US" sz="1025" dirty="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154" name="Design and Implementation of File System"/>
          <p:cNvSpPr txBox="1">
            <a:spLocks noGrp="1"/>
          </p:cNvSpPr>
          <p:nvPr>
            <p:ph type="ctrTitle"/>
          </p:nvPr>
        </p:nvSpPr>
        <p:spPr>
          <a:xfrm>
            <a:off x="1677987" y="3334503"/>
            <a:ext cx="12565213" cy="33691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000" spc="-119">
                <a:solidFill>
                  <a:srgbClr val="FFFFFF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GB" altLang="zh-CN" b="0" dirty="0"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Incentives in Blockchain system</a:t>
            </a:r>
            <a:r>
              <a:rPr lang="en-GB" altLang="zh-CN" sz="5400" dirty="0">
                <a:latin typeface="宋体" charset="0"/>
                <a:ea typeface="宋体" charset="0"/>
              </a:rPr>
              <a:t> </a:t>
            </a:r>
            <a:br>
              <a:rPr lang="zh-CN" altLang="en-US" sz="5400" dirty="0">
                <a:latin typeface="宋体" charset="0"/>
                <a:ea typeface="宋体" charset="0"/>
              </a:rPr>
            </a:br>
            <a:r>
              <a:rPr lang="zh-CN" altLang="en-US" sz="4400" dirty="0">
                <a:latin typeface="宋体" charset="0"/>
                <a:ea typeface="宋体" charset="0"/>
              </a:rPr>
              <a:t>	</a:t>
            </a:r>
            <a:endParaRPr lang="zh-CN" altLang="en-US" sz="5400" dirty="0">
              <a:latin typeface="宋体" charset="0"/>
              <a:ea typeface="宋体" charset="0"/>
            </a:endParaRPr>
          </a:p>
        </p:txBody>
      </p:sp>
      <p:sp>
        <p:nvSpPr>
          <p:cNvPr id="155" name="Operating System Project 3"/>
          <p:cNvSpPr txBox="1">
            <a:spLocks noGrp="1"/>
          </p:cNvSpPr>
          <p:nvPr>
            <p:ph type="subTitle" sz="quarter" idx="1"/>
          </p:nvPr>
        </p:nvSpPr>
        <p:spPr>
          <a:xfrm>
            <a:off x="1062672" y="2782272"/>
            <a:ext cx="8577276" cy="798651"/>
          </a:xfrm>
          <a:prstGeom prst="rect">
            <a:avLst/>
          </a:prstGeom>
        </p:spPr>
        <p:txBody>
          <a:bodyPr anchor="ctr">
            <a:normAutofit fontScale="80000"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en-GB" altLang="zh-CN" sz="5400" b="0" spc="-119" dirty="0"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《Game Theory》Group Presentation</a:t>
            </a:r>
            <a:endParaRPr lang="en-GB" altLang="zh-CN" sz="5400" b="0" spc="-119" dirty="0">
              <a:latin typeface="Times New Roman Regular" panose="02020503050405090304" charset="0"/>
              <a:ea typeface="宋体" charset="0"/>
              <a:cs typeface="Times New Roman Regular" panose="0202050305040509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39712" y="8397106"/>
            <a:ext cx="1484630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spc="0" normalizeH="0" baseline="0" dirty="0">
                <a:solidFill>
                  <a:schemeClr val="bg2">
                    <a:lumMod val="10000"/>
                  </a:schemeClr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2024</a:t>
            </a:r>
            <a:r>
              <a:rPr kumimoji="0" lang="en-US" altLang="zh-CN" sz="2800" b="1" i="0" u="none" strike="noStrike" cap="none" spc="0" normalizeH="0" baseline="0" dirty="0">
                <a:solidFill>
                  <a:schemeClr val="bg2">
                    <a:lumMod val="10000"/>
                  </a:schemeClr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.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6.4</a:t>
            </a:r>
            <a:endParaRPr kumimoji="0" lang="zh-CN" altLang="en-US" sz="2800" b="1" i="0" u="none" strike="noStrike" cap="none" spc="0" normalizeH="0" baseline="0" dirty="0">
              <a:solidFill>
                <a:schemeClr val="bg2">
                  <a:lumMod val="10000"/>
                </a:schemeClr>
              </a:solidFill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"/>
          <p:cNvSpPr/>
          <p:nvPr/>
        </p:nvSpPr>
        <p:spPr>
          <a:xfrm>
            <a:off x="7183120" y="6888480"/>
            <a:ext cx="5448935" cy="1962785"/>
          </a:xfrm>
          <a:prstGeom prst="roundRect">
            <a:avLst>
              <a:gd name="adj" fmla="val 22510"/>
            </a:avLst>
          </a:prstGeom>
          <a:solidFill>
            <a:srgbClr val="FFFFFF"/>
          </a:solidFill>
          <a:ln w="12700">
            <a:miter lim="400000"/>
          </a:ln>
          <a:effectLst>
            <a:outerShdw blurRad="114300" dist="110102" dir="213245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lang="zh-CN" altLang="en-US" sz="4000" b="1" dirty="0">
              <a:latin typeface="宋体" charset="0"/>
              <a:ea typeface="宋体" charset="0"/>
            </a:endParaRPr>
          </a:p>
        </p:txBody>
      </p:sp>
      <p:sp>
        <p:nvSpPr>
          <p:cNvPr id="157" name="Contents"/>
          <p:cNvSpPr txBox="1">
            <a:spLocks noGrp="1"/>
          </p:cNvSpPr>
          <p:nvPr>
            <p:ph type="title"/>
          </p:nvPr>
        </p:nvSpPr>
        <p:spPr>
          <a:xfrm>
            <a:off x="698500" y="440266"/>
            <a:ext cx="11607800" cy="1016001"/>
          </a:xfrm>
          <a:prstGeom prst="rect">
            <a:avLst/>
          </a:prstGeom>
          <a:effectLst>
            <a:outerShdw blurRad="38100" dist="38100" dir="213245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 defTabSz="1716405">
              <a:defRPr sz="5940" spc="-118">
                <a:solidFill>
                  <a:srgbClr val="E8575C"/>
                </a:solidFill>
              </a:defRPr>
            </a:lvl1pPr>
          </a:lstStyle>
          <a:p>
            <a:r>
              <a:rPr lang="en-US" altLang="zh-CN" b="0" dirty="0">
                <a:latin typeface="Times New Roman Regular" panose="02020503050405090304" charset="0"/>
                <a:cs typeface="Times New Roman Regular" panose="02020503050405090304" charset="0"/>
              </a:rPr>
              <a:t>Overview</a:t>
            </a:r>
            <a:endParaRPr lang="zh-CN" b="0" dirty="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158" name="圆角矩形"/>
          <p:cNvSpPr/>
          <p:nvPr/>
        </p:nvSpPr>
        <p:spPr>
          <a:xfrm>
            <a:off x="5482590" y="5179695"/>
            <a:ext cx="5567045" cy="1963420"/>
          </a:xfrm>
          <a:prstGeom prst="roundRect">
            <a:avLst>
              <a:gd name="adj" fmla="val 22510"/>
            </a:avLst>
          </a:prstGeom>
          <a:solidFill>
            <a:srgbClr val="FFFFFF"/>
          </a:solidFill>
          <a:ln w="12700">
            <a:miter lim="400000"/>
          </a:ln>
          <a:effectLst>
            <a:outerShdw blurRad="114300" dist="110102" dir="213245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r>
              <a:rPr sz="4000" b="1" dirty="0">
                <a:latin typeface="宋体" charset="0"/>
                <a:ea typeface="宋体" charset="0"/>
              </a:rPr>
              <a:t>Selfish Mining AttaSelfish Mining Attackck</a:t>
            </a:r>
            <a:endParaRPr sz="4000" b="1" dirty="0">
              <a:latin typeface="宋体" charset="0"/>
              <a:ea typeface="宋体" charset="0"/>
            </a:endParaRPr>
          </a:p>
        </p:txBody>
      </p:sp>
      <p:sp>
        <p:nvSpPr>
          <p:cNvPr id="159" name="圆角矩形"/>
          <p:cNvSpPr/>
          <p:nvPr/>
        </p:nvSpPr>
        <p:spPr>
          <a:xfrm>
            <a:off x="2942733" y="3413658"/>
            <a:ext cx="5388572" cy="2097533"/>
          </a:xfrm>
          <a:prstGeom prst="roundRect">
            <a:avLst>
              <a:gd name="adj" fmla="val 22510"/>
            </a:avLst>
          </a:prstGeom>
          <a:solidFill>
            <a:srgbClr val="FFFFFF"/>
          </a:solidFill>
          <a:ln w="12700">
            <a:miter lim="400000"/>
          </a:ln>
          <a:effectLst>
            <a:outerShdw blurRad="114300" dist="110102" dir="213245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lnSpc>
                <a:spcPct val="80000"/>
              </a:lnSpc>
              <a:defRPr sz="4000" spc="-79">
                <a:solidFill>
                  <a:srgbClr val="1E3458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r>
              <a:rPr lang="en-GB" altLang="zh-CN" dirty="0">
                <a:solidFill>
                  <a:schemeClr val="bg2">
                    <a:lumMod val="10000"/>
                  </a:schemeClr>
                </a:solidFill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Incentive Mechanism</a:t>
            </a:r>
            <a:endParaRPr lang="en-GB" altLang="zh-CN" dirty="0">
              <a:solidFill>
                <a:schemeClr val="bg2">
                  <a:lumMod val="10000"/>
                </a:schemeClr>
              </a:solidFill>
              <a:latin typeface="Times New Roman Regular" panose="02020503050405090304" charset="0"/>
              <a:ea typeface="宋体" charset="0"/>
              <a:cs typeface="Times New Roman Regular" panose="02020503050405090304" charset="0"/>
            </a:endParaRPr>
          </a:p>
        </p:txBody>
      </p:sp>
      <p:sp>
        <p:nvSpPr>
          <p:cNvPr id="160" name="圆角矩形"/>
          <p:cNvSpPr/>
          <p:nvPr/>
        </p:nvSpPr>
        <p:spPr>
          <a:xfrm>
            <a:off x="364430" y="1635658"/>
            <a:ext cx="5567364" cy="2097533"/>
          </a:xfrm>
          <a:prstGeom prst="roundRect">
            <a:avLst>
              <a:gd name="adj" fmla="val 22510"/>
            </a:avLst>
          </a:prstGeom>
          <a:solidFill>
            <a:srgbClr val="FFFFFF"/>
          </a:solidFill>
          <a:ln w="12700">
            <a:miter lim="400000"/>
          </a:ln>
          <a:effectLst>
            <a:outerShdw blurRad="114300" dist="110102" dir="213245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</a:p>
        </p:txBody>
      </p:sp>
      <p:sp>
        <p:nvSpPr>
          <p:cNvPr id="161" name="矩形"/>
          <p:cNvSpPr/>
          <p:nvPr/>
        </p:nvSpPr>
        <p:spPr>
          <a:xfrm>
            <a:off x="-25400" y="440266"/>
            <a:ext cx="194916" cy="1016001"/>
          </a:xfrm>
          <a:prstGeom prst="rect">
            <a:avLst/>
          </a:prstGeom>
          <a:solidFill>
            <a:srgbClr val="E8575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</a:p>
        </p:txBody>
      </p:sp>
      <p:sp>
        <p:nvSpPr>
          <p:cNvPr id="162" name="Disk-storage system design"/>
          <p:cNvSpPr txBox="1"/>
          <p:nvPr/>
        </p:nvSpPr>
        <p:spPr>
          <a:xfrm>
            <a:off x="364430" y="1770295"/>
            <a:ext cx="5388571" cy="1962896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pPr>
              <a:lnSpc>
                <a:spcPct val="80000"/>
              </a:lnSpc>
              <a:defRPr sz="4000" spc="-79">
                <a:solidFill>
                  <a:srgbClr val="1E3458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Blockchain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Intro</a:t>
            </a:r>
            <a:endParaRPr lang="zh-CN" altLang="en-US" dirty="0">
              <a:solidFill>
                <a:schemeClr val="bg2">
                  <a:lumMod val="10000"/>
                </a:schemeClr>
              </a:solidFill>
              <a:latin typeface="Times New Roman Regular" panose="02020503050405090304" charset="0"/>
              <a:ea typeface="宋体" charset="0"/>
              <a:cs typeface="Times New Roman Regular" panose="02020503050405090304" charset="0"/>
            </a:endParaRPr>
          </a:p>
        </p:txBody>
      </p:sp>
      <p:sp>
        <p:nvSpPr>
          <p:cNvPr id="163" name="File system design"/>
          <p:cNvSpPr txBox="1"/>
          <p:nvPr/>
        </p:nvSpPr>
        <p:spPr>
          <a:xfrm>
            <a:off x="3595092" y="4503166"/>
            <a:ext cx="5388571" cy="1962896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pPr>
              <a:lnSpc>
                <a:spcPct val="80000"/>
              </a:lnSpc>
              <a:defRPr sz="4000" spc="-79">
                <a:solidFill>
                  <a:srgbClr val="1E3458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lang="zh-CN" dirty="0"/>
          </a:p>
        </p:txBody>
      </p:sp>
      <p:sp>
        <p:nvSpPr>
          <p:cNvPr id="164" name="Work together"/>
          <p:cNvSpPr txBox="1"/>
          <p:nvPr/>
        </p:nvSpPr>
        <p:spPr>
          <a:xfrm>
            <a:off x="5374640" y="5268595"/>
            <a:ext cx="5567045" cy="196278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pPr>
              <a:lnSpc>
                <a:spcPct val="80000"/>
              </a:lnSpc>
              <a:defRPr sz="4000" spc="-79">
                <a:solidFill>
                  <a:srgbClr val="1E3458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  Game Theory For Mining</a:t>
            </a:r>
            <a:r>
              <a:rPr dirty="0"/>
              <a:t> </a:t>
            </a:r>
            <a:endParaRPr dirty="0"/>
          </a:p>
        </p:txBody>
      </p:sp>
      <p:sp>
        <p:nvSpPr>
          <p:cNvPr id="3" name="Work together"/>
          <p:cNvSpPr txBox="1"/>
          <p:nvPr>
            <p:custDataLst>
              <p:tags r:id="rId1"/>
            </p:custDataLst>
          </p:nvPr>
        </p:nvSpPr>
        <p:spPr>
          <a:xfrm>
            <a:off x="7065010" y="6948805"/>
            <a:ext cx="5567045" cy="196278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p>
            <a:pPr>
              <a:lnSpc>
                <a:spcPct val="80000"/>
              </a:lnSpc>
              <a:defRPr sz="4000" spc="-79">
                <a:solidFill>
                  <a:srgbClr val="1E3458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Times New Roman Regular" panose="02020503050405090304" charset="0"/>
                <a:ea typeface="宋体" charset="0"/>
                <a:cs typeface="Times New Roman Regular" panose="02020503050405090304" charset="0"/>
                <a:sym typeface="+mn-ea"/>
              </a:rPr>
              <a:t> Game Theory For Security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Disk-storage system design"/>
          <p:cNvSpPr txBox="1">
            <a:spLocks noGrp="1"/>
          </p:cNvSpPr>
          <p:nvPr>
            <p:ph type="title"/>
          </p:nvPr>
        </p:nvSpPr>
        <p:spPr>
          <a:xfrm>
            <a:off x="699135" y="484716"/>
            <a:ext cx="11607800" cy="1016001"/>
          </a:xfrm>
          <a:prstGeom prst="rect">
            <a:avLst/>
          </a:prstGeom>
          <a:effectLst>
            <a:outerShdw blurRad="38100" dist="38100" dir="2132450" rotWithShape="0">
              <a:srgbClr val="000000">
                <a:alpha val="50000"/>
              </a:srgbClr>
            </a:outerShdw>
          </a:effectLst>
        </p:spPr>
        <p:txBody>
          <a:bodyPr>
            <a:normAutofit fontScale="90000"/>
          </a:bodyPr>
          <a:lstStyle>
            <a:lvl1pPr defTabSz="1716405">
              <a:defRPr sz="5940" spc="-118">
                <a:solidFill>
                  <a:srgbClr val="E8575C"/>
                </a:solidFill>
              </a:defRPr>
            </a:lvl1pPr>
          </a:lstStyle>
          <a:p>
            <a:r>
              <a:rPr lang="zh-CN" altLang="en-US" b="0" dirty="0">
                <a:latin typeface="Times New Roman Regular" panose="02020503050405090304" charset="0"/>
                <a:cs typeface="Times New Roman Regular" panose="02020503050405090304" charset="0"/>
                <a:sym typeface="+mn-ea"/>
              </a:rPr>
              <a:t>Blockchain Intro</a:t>
            </a:r>
            <a:br>
              <a:rPr lang="zh-CN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en-US" dirty="0"/>
          </a:p>
        </p:txBody>
      </p:sp>
      <p:sp>
        <p:nvSpPr>
          <p:cNvPr id="173" name="矩形"/>
          <p:cNvSpPr/>
          <p:nvPr/>
        </p:nvSpPr>
        <p:spPr>
          <a:xfrm>
            <a:off x="-25400" y="440266"/>
            <a:ext cx="194916" cy="1016001"/>
          </a:xfrm>
          <a:prstGeom prst="rect">
            <a:avLst/>
          </a:prstGeom>
          <a:solidFill>
            <a:srgbClr val="E8575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00224A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82700" y="1456055"/>
            <a:ext cx="10445115" cy="5222875"/>
          </a:xfrm>
          <a:prstGeom prst="rect">
            <a:avLst/>
          </a:prstGeom>
        </p:spPr>
      </p:pic>
      <p:sp>
        <p:nvSpPr>
          <p:cNvPr id="5" name="圆角矩形 4"/>
          <p:cNvSpPr/>
          <p:nvPr>
            <p:custDataLst>
              <p:tags r:id="rId3"/>
            </p:custDataLst>
          </p:nvPr>
        </p:nvSpPr>
        <p:spPr>
          <a:xfrm>
            <a:off x="773430" y="6965950"/>
            <a:ext cx="11314430" cy="2315845"/>
          </a:xfrm>
          <a:prstGeom prst="roundRect">
            <a:avLst>
              <a:gd name="adj" fmla="val 7200"/>
            </a:avLst>
          </a:prstGeom>
          <a:solidFill>
            <a:schemeClr val="bg1"/>
          </a:solidFill>
          <a:ln w="12700">
            <a:miter lim="400000"/>
          </a:ln>
          <a:effectLst>
            <a:outerShdw blurRad="114300" dist="114300" dir="213245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p>
            <a:pPr marL="342900" indent="-342900" defTabSz="584200">
              <a:buFont typeface="Wingdings" panose="05000000000000000000" pitchFamily="2" charset="0"/>
              <a:buChar char="l"/>
            </a:pPr>
            <a:r>
              <a:rPr lang="en-US" altLang="zh-CN" sz="2200" i="0" dirty="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Blockchain is a decentralized, distributed ledger technology that securely records transactions across multiple computers, ensuring data integrity and transparency without the need for a central authority.</a:t>
            </a:r>
            <a:endParaRPr lang="en-US" altLang="zh-CN" sz="2200" i="0" dirty="0">
              <a:solidFill>
                <a:srgbClr val="FFFFFF"/>
              </a:solidFill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09040" y="7088505"/>
            <a:ext cx="10965180" cy="20713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l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imes New Roman Regular" panose="02020503050405090304" charset="0"/>
                <a:ea typeface="+mn-ea"/>
                <a:cs typeface="Times New Roman Regular" panose="02020503050405090304" charset="0"/>
                <a:sym typeface="Helvetica Neue" panose="02000503000000020004"/>
              </a:rPr>
              <a:t>      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imes New Roman Regular" panose="02020503050405090304" charset="0"/>
                <a:ea typeface="+mn-ea"/>
                <a:cs typeface="Times New Roman Regular" panose="02020503050405090304" charset="0"/>
                <a:sym typeface="Helvetica Neue" panose="02000503000000020004"/>
              </a:rPr>
              <a:t>Blockchain is a 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highlight>
                  <a:srgbClr val="FFFF00"/>
                </a:highlight>
                <a:uFillTx/>
                <a:latin typeface="Times New Roman Regular" panose="02020503050405090304" charset="0"/>
                <a:ea typeface="+mn-ea"/>
                <a:cs typeface="Times New Roman Regular" panose="02020503050405090304" charset="0"/>
                <a:sym typeface="Helvetica Neue" panose="02000503000000020004"/>
              </a:rPr>
              <a:t>decentralized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imes New Roman Regular" panose="02020503050405090304" charset="0"/>
                <a:ea typeface="+mn-ea"/>
                <a:cs typeface="Times New Roman Regular" panose="02020503050405090304" charset="0"/>
                <a:sym typeface="Helvetica Neue" panose="02000503000000020004"/>
              </a:rPr>
              <a:t>, 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highlight>
                  <a:srgbClr val="FFFF00"/>
                </a:highlight>
                <a:uFillTx/>
                <a:latin typeface="Times New Roman Regular" panose="02020503050405090304" charset="0"/>
                <a:ea typeface="+mn-ea"/>
                <a:cs typeface="Times New Roman Regular" panose="02020503050405090304" charset="0"/>
                <a:sym typeface="Helvetica Neue" panose="02000503000000020004"/>
              </a:rPr>
              <a:t>distributed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Times New Roman Regular" panose="02020503050405090304" charset="0"/>
                <a:ea typeface="+mn-ea"/>
                <a:cs typeface="Times New Roman Regular" panose="02020503050405090304" charset="0"/>
                <a:sym typeface="Helvetica Neue" panose="02000503000000020004"/>
              </a:rPr>
              <a:t> ledger technology that securely records transactions across multiple computers, ensuring data integrity and transparency without the need for a central authority.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Times New Roman Regular" panose="02020503050405090304" charset="0"/>
              <a:ea typeface="+mn-ea"/>
              <a:cs typeface="Times New Roman Regular" panose="02020503050405090304" charset="0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Disk-storage system design"/>
          <p:cNvSpPr txBox="1">
            <a:spLocks noGrp="1"/>
          </p:cNvSpPr>
          <p:nvPr>
            <p:ph type="title"/>
          </p:nvPr>
        </p:nvSpPr>
        <p:spPr>
          <a:xfrm>
            <a:off x="699135" y="364066"/>
            <a:ext cx="11607800" cy="1016001"/>
          </a:xfrm>
          <a:prstGeom prst="rect">
            <a:avLst/>
          </a:prstGeom>
          <a:effectLst>
            <a:outerShdw blurRad="38100" dist="38100" dir="2132450" rotWithShape="0">
              <a:srgbClr val="000000">
                <a:alpha val="50000"/>
              </a:srgbClr>
            </a:outerShdw>
          </a:effectLst>
        </p:spPr>
        <p:txBody>
          <a:bodyPr>
            <a:normAutofit fontScale="90000"/>
          </a:bodyPr>
          <a:lstStyle>
            <a:lvl1pPr defTabSz="1716405">
              <a:defRPr sz="5940" spc="-118">
                <a:solidFill>
                  <a:srgbClr val="E8575C"/>
                </a:solidFill>
              </a:defRPr>
            </a:lvl1pPr>
          </a:lstStyle>
          <a:p>
            <a:r>
              <a:rPr lang="zh-CN" altLang="en-US" b="0" dirty="0">
                <a:latin typeface="Times New Roman Regular" panose="02020503050405090304" charset="0"/>
                <a:cs typeface="Times New Roman Regular" panose="02020503050405090304" charset="0"/>
                <a:sym typeface="+mn-ea"/>
              </a:rPr>
              <a:t>Blockchain Intro</a:t>
            </a:r>
            <a:br>
              <a:rPr lang="zh-CN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en-US" dirty="0"/>
          </a:p>
        </p:txBody>
      </p:sp>
      <p:sp>
        <p:nvSpPr>
          <p:cNvPr id="173" name="矩形"/>
          <p:cNvSpPr/>
          <p:nvPr/>
        </p:nvSpPr>
        <p:spPr>
          <a:xfrm>
            <a:off x="-25400" y="367876"/>
            <a:ext cx="194916" cy="1016001"/>
          </a:xfrm>
          <a:prstGeom prst="rect">
            <a:avLst/>
          </a:prstGeom>
          <a:solidFill>
            <a:srgbClr val="E8575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00224A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160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2357" t="5947" r="3076" b="3399"/>
          <a:stretch>
            <a:fillRect/>
          </a:stretch>
        </p:blipFill>
        <p:spPr>
          <a:xfrm>
            <a:off x="5911850" y="6406515"/>
            <a:ext cx="6517005" cy="3178175"/>
          </a:xfrm>
          <a:prstGeom prst="rect">
            <a:avLst/>
          </a:prstGeom>
        </p:spPr>
      </p:pic>
      <p:sp>
        <p:nvSpPr>
          <p:cNvPr id="5" name="圆角矩形 4"/>
          <p:cNvSpPr/>
          <p:nvPr>
            <p:custDataLst>
              <p:tags r:id="rId3"/>
            </p:custDataLst>
          </p:nvPr>
        </p:nvSpPr>
        <p:spPr>
          <a:xfrm>
            <a:off x="843915" y="6550025"/>
            <a:ext cx="3724275" cy="2915285"/>
          </a:xfrm>
          <a:prstGeom prst="roundRect">
            <a:avLst>
              <a:gd name="adj" fmla="val 7200"/>
            </a:avLst>
          </a:prstGeom>
          <a:solidFill>
            <a:srgbClr val="1D3458"/>
          </a:solidFill>
          <a:ln w="12700">
            <a:miter lim="400000"/>
          </a:ln>
          <a:effectLst>
            <a:outerShdw blurRad="114300" dist="114300" dir="213245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0800" tIns="50800" rIns="50800" bIns="50800" numCol="1" spcCol="38100" rtlCol="0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1pPr>
            <a:lvl2pPr marL="0" marR="0" indent="45720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2pPr>
            <a:lvl3pPr marL="0" marR="0" indent="91440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3pPr>
            <a:lvl4pPr marL="0" marR="0" indent="137160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4pPr>
            <a:lvl5pPr marL="0" marR="0" indent="182880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5pPr>
            <a:lvl6pPr marL="0" marR="0" indent="228600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6pPr>
            <a:lvl7pPr marL="0" marR="0" indent="274320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7pPr>
            <a:lvl8pPr marL="0" marR="0" indent="320040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8pPr>
            <a:lvl9pPr marL="0" marR="0" indent="365760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9pPr>
          </a:lstStyle>
          <a:p>
            <a:pPr defTabSz="584200"/>
            <a:endParaRPr lang="en-US" altLang="zh-CN" sz="3200" b="1" dirty="0">
              <a:solidFill>
                <a:schemeClr val="bg1"/>
              </a:solidFill>
              <a:latin typeface="宋体" charset="0"/>
              <a:ea typeface="宋体" charset="0"/>
              <a:cs typeface="宋体" charset="0"/>
              <a:sym typeface="Helvetica Neue Medium" panose="020005030000000200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50290" y="6636703"/>
            <a:ext cx="4335145" cy="27482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l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 Bold" panose="02000503000000020004" charset="0"/>
                <a:ea typeface="+mn-ea"/>
                <a:cs typeface="Helvetica Neue Bold" panose="02000503000000020004" charset="0"/>
                <a:sym typeface="Helvetica Neue" panose="02000503000000020004"/>
              </a:rPr>
              <a:t>B</a:t>
            </a: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 Bold" panose="02000503000000020004" charset="0"/>
                <a:ea typeface="+mn-ea"/>
                <a:cs typeface="Helvetica Neue Bold" panose="02000503000000020004" charset="0"/>
                <a:sym typeface="Helvetica Neue" panose="02000503000000020004"/>
              </a:rPr>
              <a:t>asic </a:t>
            </a:r>
            <a:r>
              <a:rPr kumimoji="0" lang="en-US" altLang="zh-CN" sz="2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 Bold" panose="02000503000000020004" charset="0"/>
                <a:ea typeface="+mn-ea"/>
                <a:cs typeface="Helvetica Neue Bold" panose="02000503000000020004" charset="0"/>
                <a:sym typeface="Helvetica Neue" panose="02000503000000020004"/>
              </a:rPr>
              <a:t>C</a:t>
            </a: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 Bold" panose="02000503000000020004" charset="0"/>
                <a:ea typeface="+mn-ea"/>
                <a:cs typeface="Helvetica Neue Bold" panose="02000503000000020004" charset="0"/>
                <a:sym typeface="Helvetica Neue" panose="02000503000000020004"/>
              </a:rPr>
              <a:t>omponents：</a:t>
            </a: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 Bold" panose="02000503000000020004" charset="0"/>
              <a:ea typeface="+mn-ea"/>
              <a:cs typeface="Helvetica Neue Bold" panose="02000503000000020004" charset="0"/>
              <a:sym typeface="Helvetica Neue" panose="02000503000000020004"/>
            </a:endParaRPr>
          </a:p>
          <a:p>
            <a:pPr marL="342900" marR="0" indent="-342900" algn="l" defTabSz="1734185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en-US" altLang="zh-CN" sz="240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 panose="02000503000000020004" charset="0"/>
                <a:ea typeface="+mn-ea"/>
                <a:cs typeface="Helvetica Neue" panose="02000503000000020004" charset="0"/>
                <a:sym typeface="Helvetica Neue" panose="02000503000000020004"/>
              </a:rPr>
              <a:t> </a:t>
            </a:r>
            <a:r>
              <a:rPr kumimoji="0" lang="zh-CN" altLang="en-US" sz="240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 panose="02000503000000020004" charset="0"/>
                <a:ea typeface="+mn-ea"/>
                <a:cs typeface="Helvetica Neue" panose="02000503000000020004" charset="0"/>
                <a:sym typeface="Helvetica Neue" panose="02000503000000020004"/>
              </a:rPr>
              <a:t>Transaction</a:t>
            </a:r>
            <a:endParaRPr kumimoji="0" lang="zh-CN" altLang="en-US" sz="24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" panose="02000503000000020004" charset="0"/>
              <a:ea typeface="+mn-ea"/>
              <a:cs typeface="Helvetica Neue" panose="02000503000000020004" charset="0"/>
              <a:sym typeface="Helvetica Neue" panose="02000503000000020004"/>
            </a:endParaRPr>
          </a:p>
          <a:p>
            <a:pPr marL="342900" marR="0" indent="-342900" algn="l" defTabSz="1734185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en-US" altLang="zh-CN" sz="240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 panose="02000503000000020004" charset="0"/>
                <a:ea typeface="+mn-ea"/>
                <a:cs typeface="Helvetica Neue" panose="02000503000000020004" charset="0"/>
                <a:sym typeface="Helvetica Neue" panose="02000503000000020004"/>
              </a:rPr>
              <a:t> Block</a:t>
            </a:r>
            <a:endParaRPr kumimoji="0" lang="en-US" altLang="zh-CN" sz="24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" panose="02000503000000020004" charset="0"/>
              <a:ea typeface="+mn-ea"/>
              <a:cs typeface="Helvetica Neue" panose="02000503000000020004" charset="0"/>
              <a:sym typeface="Helvetica Neue" panose="02000503000000020004"/>
            </a:endParaRPr>
          </a:p>
          <a:p>
            <a:pPr marL="342900" marR="0" indent="-342900" algn="l" defTabSz="1734185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en-US" altLang="zh-CN" sz="240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 panose="02000503000000020004" charset="0"/>
                <a:ea typeface="+mn-ea"/>
                <a:cs typeface="Helvetica Neue" panose="02000503000000020004" charset="0"/>
                <a:sym typeface="Helvetica Neue" panose="02000503000000020004"/>
              </a:rPr>
              <a:t> Hash pointer</a:t>
            </a:r>
            <a:endParaRPr kumimoji="0" lang="en-US" altLang="zh-CN" sz="24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" panose="02000503000000020004" charset="0"/>
              <a:ea typeface="+mn-ea"/>
              <a:cs typeface="Helvetica Neue" panose="02000503000000020004" charset="0"/>
              <a:sym typeface="Helvetica Neue" panose="02000503000000020004"/>
            </a:endParaRPr>
          </a:p>
          <a:p>
            <a:pPr marL="342900" marR="0" indent="-342900" algn="l" defTabSz="1734185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en-US" altLang="zh-CN" sz="240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 panose="02000503000000020004" charset="0"/>
                <a:ea typeface="+mn-ea"/>
                <a:cs typeface="Helvetica Neue" panose="02000503000000020004" charset="0"/>
                <a:sym typeface="Helvetica Neue" panose="02000503000000020004"/>
              </a:rPr>
              <a:t> Merkle Tree</a:t>
            </a:r>
            <a:endParaRPr kumimoji="0" lang="en-US" altLang="zh-CN" sz="24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" panose="02000503000000020004" charset="0"/>
              <a:ea typeface="+mn-ea"/>
              <a:cs typeface="Helvetica Neue" panose="02000503000000020004" charset="0"/>
              <a:sym typeface="Helvetica Neue" panose="02000503000000020004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83" t="7092" r="1359" b="2895"/>
          <a:stretch>
            <a:fillRect/>
          </a:stretch>
        </p:blipFill>
        <p:spPr>
          <a:xfrm>
            <a:off x="699135" y="1149985"/>
            <a:ext cx="8686165" cy="50482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477125" y="5410200"/>
            <a:ext cx="1226820" cy="12268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Disk-storage system design"/>
          <p:cNvSpPr txBox="1">
            <a:spLocks noGrp="1"/>
          </p:cNvSpPr>
          <p:nvPr>
            <p:ph type="title"/>
          </p:nvPr>
        </p:nvSpPr>
        <p:spPr>
          <a:xfrm>
            <a:off x="699135" y="484716"/>
            <a:ext cx="11607800" cy="1016001"/>
          </a:xfrm>
          <a:prstGeom prst="rect">
            <a:avLst/>
          </a:prstGeom>
          <a:effectLst>
            <a:outerShdw blurRad="38100" dist="38100" dir="2132450" rotWithShape="0">
              <a:srgbClr val="000000">
                <a:alpha val="50000"/>
              </a:srgbClr>
            </a:outerShdw>
          </a:effectLst>
        </p:spPr>
        <p:txBody>
          <a:bodyPr>
            <a:normAutofit fontScale="90000"/>
          </a:bodyPr>
          <a:lstStyle>
            <a:lvl1pPr defTabSz="1716405">
              <a:defRPr sz="5940" spc="-118">
                <a:solidFill>
                  <a:srgbClr val="E8575C"/>
                </a:solidFill>
              </a:defRPr>
            </a:lvl1pPr>
          </a:lstStyle>
          <a:p>
            <a:r>
              <a:rPr lang="zh-CN" altLang="en-US" b="0" dirty="0">
                <a:latin typeface="Times New Roman Regular" panose="02020503050405090304" charset="0"/>
                <a:cs typeface="Times New Roman Regular" panose="02020503050405090304" charset="0"/>
                <a:sym typeface="+mn-ea"/>
              </a:rPr>
              <a:t>Blockchain Intro</a:t>
            </a:r>
            <a:br>
              <a:rPr lang="zh-CN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en-US" dirty="0"/>
          </a:p>
        </p:txBody>
      </p:sp>
      <p:sp>
        <p:nvSpPr>
          <p:cNvPr id="173" name="矩形"/>
          <p:cNvSpPr/>
          <p:nvPr/>
        </p:nvSpPr>
        <p:spPr>
          <a:xfrm>
            <a:off x="-25400" y="440266"/>
            <a:ext cx="194916" cy="1016001"/>
          </a:xfrm>
          <a:prstGeom prst="rect">
            <a:avLst/>
          </a:prstGeom>
          <a:solidFill>
            <a:srgbClr val="E8575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00224A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1600"/>
          </a:p>
        </p:txBody>
      </p:sp>
      <p:sp>
        <p:nvSpPr>
          <p:cNvPr id="5" name="圆角矩形 4"/>
          <p:cNvSpPr/>
          <p:nvPr>
            <p:custDataLst>
              <p:tags r:id="rId1"/>
            </p:custDataLst>
          </p:nvPr>
        </p:nvSpPr>
        <p:spPr>
          <a:xfrm>
            <a:off x="2586355" y="2005330"/>
            <a:ext cx="7573645" cy="1015365"/>
          </a:xfrm>
          <a:prstGeom prst="roundRect">
            <a:avLst>
              <a:gd name="adj" fmla="val 7200"/>
            </a:avLst>
          </a:prstGeom>
          <a:solidFill>
            <a:srgbClr val="1D3458"/>
          </a:solidFill>
          <a:ln w="12700">
            <a:miter lim="400000"/>
          </a:ln>
          <a:effectLst>
            <a:outerShdw blurRad="114300" dist="114300" dir="213245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0800" tIns="50800" rIns="50800" bIns="50800" numCol="1" spcCol="38100" rtlCol="0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1pPr>
            <a:lvl2pPr marL="0" marR="0" indent="45720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2pPr>
            <a:lvl3pPr marL="0" marR="0" indent="91440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3pPr>
            <a:lvl4pPr marL="0" marR="0" indent="137160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4pPr>
            <a:lvl5pPr marL="0" marR="0" indent="182880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5pPr>
            <a:lvl6pPr marL="0" marR="0" indent="228600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6pPr>
            <a:lvl7pPr marL="0" marR="0" indent="274320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7pPr>
            <a:lvl8pPr marL="0" marR="0" indent="320040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8pPr>
            <a:lvl9pPr marL="0" marR="0" indent="365760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9pPr>
          </a:lstStyle>
          <a:p>
            <a:pPr defTabSz="584200"/>
            <a:r>
              <a:rPr lang="en-US" altLang="zh-CN" sz="3200" dirty="0">
                <a:solidFill>
                  <a:schemeClr val="bg1"/>
                </a:solidFill>
                <a:latin typeface="Times New Roman Regular" panose="02020503050405090304" charset="0"/>
                <a:ea typeface="宋体" charset="0"/>
                <a:cs typeface="Times New Roman Regular" panose="02020503050405090304" charset="0"/>
                <a:sym typeface="Helvetica Neue Medium" panose="02000503000000020004"/>
              </a:rPr>
              <a:t>Some Widely-used Blockchain Platforms</a:t>
            </a:r>
            <a:endParaRPr lang="en-US" altLang="zh-CN" sz="3200" dirty="0">
              <a:solidFill>
                <a:schemeClr val="bg1"/>
              </a:solidFill>
              <a:latin typeface="Times New Roman Regular" panose="02020503050405090304" charset="0"/>
              <a:ea typeface="宋体" charset="0"/>
              <a:cs typeface="Times New Roman Regular" panose="02020503050405090304" charset="0"/>
              <a:sym typeface="Helvetica Neue Medium" panose="02000503000000020004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15144" r="179"/>
          <a:stretch>
            <a:fillRect/>
          </a:stretch>
        </p:blipFill>
        <p:spPr>
          <a:xfrm>
            <a:off x="1089025" y="3707130"/>
            <a:ext cx="10828655" cy="35750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Disk-storage system design"/>
          <p:cNvSpPr txBox="1">
            <a:spLocks noGrp="1"/>
          </p:cNvSpPr>
          <p:nvPr>
            <p:ph type="title"/>
          </p:nvPr>
        </p:nvSpPr>
        <p:spPr>
          <a:xfrm>
            <a:off x="699135" y="484716"/>
            <a:ext cx="11607800" cy="1016001"/>
          </a:xfrm>
          <a:prstGeom prst="rect">
            <a:avLst/>
          </a:prstGeom>
          <a:effectLst>
            <a:outerShdw blurRad="38100" dist="38100" dir="2132450" rotWithShape="0">
              <a:srgbClr val="000000">
                <a:alpha val="50000"/>
              </a:srgbClr>
            </a:outerShdw>
          </a:effectLst>
        </p:spPr>
        <p:txBody>
          <a:bodyPr>
            <a:normAutofit fontScale="90000"/>
          </a:bodyPr>
          <a:lstStyle>
            <a:lvl1pPr defTabSz="1716405">
              <a:defRPr sz="5940" spc="-118">
                <a:solidFill>
                  <a:srgbClr val="E8575C"/>
                </a:solidFill>
              </a:defRPr>
            </a:lvl1pPr>
          </a:lstStyle>
          <a:p>
            <a:r>
              <a:rPr lang="zh-CN" altLang="en-US" b="0" dirty="0">
                <a:latin typeface="Times New Roman Regular" panose="02020503050405090304" charset="0"/>
                <a:cs typeface="Times New Roman Regular" panose="02020503050405090304" charset="0"/>
                <a:sym typeface="+mn-ea"/>
              </a:rPr>
              <a:t>Incentive Mechanism</a:t>
            </a:r>
            <a:br>
              <a:rPr lang="zh-CN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en-US" dirty="0"/>
          </a:p>
        </p:txBody>
      </p:sp>
      <p:sp>
        <p:nvSpPr>
          <p:cNvPr id="173" name="矩形"/>
          <p:cNvSpPr/>
          <p:nvPr/>
        </p:nvSpPr>
        <p:spPr>
          <a:xfrm>
            <a:off x="-25400" y="440266"/>
            <a:ext cx="194916" cy="1016001"/>
          </a:xfrm>
          <a:prstGeom prst="rect">
            <a:avLst/>
          </a:prstGeom>
          <a:solidFill>
            <a:srgbClr val="E8575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00224A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1600"/>
          </a:p>
        </p:txBody>
      </p:sp>
      <p:sp>
        <p:nvSpPr>
          <p:cNvPr id="5" name="圆角矩形 4"/>
          <p:cNvSpPr/>
          <p:nvPr>
            <p:custDataLst>
              <p:tags r:id="rId1"/>
            </p:custDataLst>
          </p:nvPr>
        </p:nvSpPr>
        <p:spPr>
          <a:xfrm>
            <a:off x="1146810" y="1321435"/>
            <a:ext cx="11130280" cy="899795"/>
          </a:xfrm>
          <a:prstGeom prst="roundRect">
            <a:avLst>
              <a:gd name="adj" fmla="val 7200"/>
            </a:avLst>
          </a:prstGeom>
          <a:solidFill>
            <a:srgbClr val="1D3458"/>
          </a:solidFill>
          <a:ln w="12700">
            <a:miter lim="400000"/>
          </a:ln>
          <a:effectLst>
            <a:outerShdw blurRad="114300" dist="114300" dir="213245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0800" tIns="50800" rIns="50800" bIns="50800" numCol="1" spcCol="38100" rtlCol="0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1pPr>
            <a:lvl2pPr marL="0" marR="0" indent="45720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2pPr>
            <a:lvl3pPr marL="0" marR="0" indent="91440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3pPr>
            <a:lvl4pPr marL="0" marR="0" indent="137160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4pPr>
            <a:lvl5pPr marL="0" marR="0" indent="182880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5pPr>
            <a:lvl6pPr marL="0" marR="0" indent="228600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6pPr>
            <a:lvl7pPr marL="0" marR="0" indent="274320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7pPr>
            <a:lvl8pPr marL="0" marR="0" indent="320040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8pPr>
            <a:lvl9pPr marL="0" marR="0" indent="365760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9pPr>
          </a:lstStyle>
          <a:p>
            <a:pPr defTabSz="584200"/>
            <a:r>
              <a:rPr lang="zh-CN" altLang="en-US" sz="3200" dirty="0">
                <a:solidFill>
                  <a:schemeClr val="bg1"/>
                </a:solidFill>
                <a:latin typeface="Times New Roman Regular" panose="02020503050405090304" charset="0"/>
                <a:ea typeface="宋体" charset="0"/>
                <a:cs typeface="Times New Roman Regular" panose="02020503050405090304" charset="0"/>
                <a:sym typeface="Helvetica Neue Medium" panose="02000503000000020004"/>
              </a:rPr>
              <a:t>“</a:t>
            </a:r>
            <a:r>
              <a:rPr lang="en-US" altLang="zh-CN" sz="3200" dirty="0">
                <a:solidFill>
                  <a:schemeClr val="bg1"/>
                </a:solidFill>
                <a:latin typeface="Times New Roman Regular" panose="02020503050405090304" charset="0"/>
                <a:ea typeface="宋体" charset="0"/>
                <a:cs typeface="Times New Roman Regular" panose="02020503050405090304" charset="0"/>
                <a:sym typeface="Helvetica Neue Medium" panose="02000503000000020004"/>
              </a:rPr>
              <a:t> Expending </a:t>
            </a:r>
            <a:r>
              <a:rPr lang="en-US" altLang="zh-CN" sz="3200" u="sng" dirty="0">
                <a:solidFill>
                  <a:schemeClr val="bg1"/>
                </a:solidFill>
                <a:latin typeface="Times New Roman Regular" panose="02020503050405090304" charset="0"/>
                <a:ea typeface="宋体" charset="0"/>
                <a:cs typeface="Times New Roman Regular" panose="02020503050405090304" charset="0"/>
                <a:sym typeface="Helvetica Neue Medium" panose="02000503000000020004"/>
              </a:rPr>
              <a:t>resources</a:t>
            </a:r>
            <a:r>
              <a:rPr lang="en-US" altLang="zh-CN" sz="3200" dirty="0">
                <a:solidFill>
                  <a:schemeClr val="bg1"/>
                </a:solidFill>
                <a:latin typeface="Times New Roman Regular" panose="02020503050405090304" charset="0"/>
                <a:ea typeface="宋体" charset="0"/>
                <a:cs typeface="Times New Roman Regular" panose="02020503050405090304" charset="0"/>
                <a:sym typeface="Helvetica Neue Medium" panose="02000503000000020004"/>
              </a:rPr>
              <a:t> to mine gold and inject it into circulation</a:t>
            </a:r>
            <a:r>
              <a:rPr lang="zh-CN" altLang="en-US" sz="3200" dirty="0">
                <a:solidFill>
                  <a:schemeClr val="bg1"/>
                </a:solidFill>
                <a:latin typeface="Times New Roman Regular" panose="02020503050405090304" charset="0"/>
                <a:ea typeface="宋体" charset="0"/>
                <a:cs typeface="Times New Roman Regular" panose="02020503050405090304" charset="0"/>
                <a:sym typeface="Helvetica Neue Medium" panose="02000503000000020004"/>
              </a:rPr>
              <a:t>”</a:t>
            </a:r>
            <a:endParaRPr lang="zh-CN" altLang="en-US" sz="3200" dirty="0">
              <a:solidFill>
                <a:schemeClr val="bg1"/>
              </a:solidFill>
              <a:latin typeface="Times New Roman Regular" panose="02020503050405090304" charset="0"/>
              <a:ea typeface="宋体" charset="0"/>
              <a:cs typeface="Times New Roman Regular" panose="02020503050405090304" charset="0"/>
              <a:sym typeface="Helvetica Neue Medium" panose="02000503000000020004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5969" t="11506" r="4249" b="9616"/>
          <a:stretch>
            <a:fillRect/>
          </a:stretch>
        </p:blipFill>
        <p:spPr>
          <a:xfrm>
            <a:off x="7021830" y="3819525"/>
            <a:ext cx="5784850" cy="3211195"/>
          </a:xfrm>
          <a:prstGeom prst="rect">
            <a:avLst/>
          </a:prstGeom>
        </p:spPr>
      </p:pic>
      <p:sp>
        <p:nvSpPr>
          <p:cNvPr id="3" name="圆角矩形 2"/>
          <p:cNvSpPr/>
          <p:nvPr>
            <p:custDataLst>
              <p:tags r:id="rId4"/>
            </p:custDataLst>
          </p:nvPr>
        </p:nvSpPr>
        <p:spPr>
          <a:xfrm>
            <a:off x="497840" y="2515235"/>
            <a:ext cx="6250940" cy="6687185"/>
          </a:xfrm>
          <a:prstGeom prst="roundRect">
            <a:avLst>
              <a:gd name="adj" fmla="val 7200"/>
            </a:avLst>
          </a:prstGeom>
          <a:solidFill>
            <a:schemeClr val="bg1"/>
          </a:solidFill>
          <a:ln w="12700">
            <a:miter lim="400000"/>
          </a:ln>
          <a:effectLst>
            <a:outerShdw blurRad="114300" dist="114300" dir="213245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p>
            <a:pPr marL="342900" indent="-342900" defTabSz="584200">
              <a:buFont typeface="Wingdings" panose="05000000000000000000" pitchFamily="2" charset="0"/>
              <a:buChar char="l"/>
            </a:pPr>
            <a:r>
              <a:rPr lang="en-US" altLang="zh-CN" sz="2200" i="0" dirty="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Objective</a:t>
            </a:r>
            <a:endParaRPr lang="en-US" altLang="zh-CN" sz="2200" i="0" dirty="0">
              <a:solidFill>
                <a:srgbClr val="FFFFFF"/>
              </a:solidFill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  <a:p>
            <a:pPr marL="342900" indent="-342900" defTabSz="584200">
              <a:buFont typeface="Wingdings" panose="05000000000000000000" pitchFamily="2" charset="0"/>
              <a:buChar char="l"/>
            </a:pPr>
            <a:endParaRPr lang="en-US" altLang="zh-CN" sz="2200" i="0" dirty="0">
              <a:solidFill>
                <a:srgbClr val="FFFFFF"/>
              </a:solidFill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  <a:p>
            <a:pPr marL="342900" indent="-342900" defTabSz="584200">
              <a:buFont typeface="Wingdings" panose="05000000000000000000" pitchFamily="2" charset="0"/>
              <a:buChar char="l"/>
            </a:pPr>
            <a:r>
              <a:rPr lang="en-US" altLang="zh-CN" sz="2200" i="0" dirty="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	•	To ensure all participants are motivated to maintain and secure the network.</a:t>
            </a:r>
            <a:endParaRPr lang="en-US" altLang="zh-CN" sz="2200" i="0" dirty="0">
              <a:solidFill>
                <a:srgbClr val="FFFFFF"/>
              </a:solidFill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  <a:p>
            <a:pPr marL="342900" indent="-342900" defTabSz="584200">
              <a:buFont typeface="Wingdings" panose="05000000000000000000" pitchFamily="2" charset="0"/>
              <a:buChar char="l"/>
            </a:pPr>
            <a:r>
              <a:rPr lang="en-US" altLang="zh-CN" sz="2200" i="0" dirty="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	•	Incentives are crucial for the healthy operation and security of the blockchain.</a:t>
            </a:r>
            <a:endParaRPr lang="en-US" altLang="zh-CN" sz="2200" i="0" dirty="0">
              <a:solidFill>
                <a:srgbClr val="FFFFFF"/>
              </a:solidFill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3100" y="2515553"/>
            <a:ext cx="6075680" cy="84118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457200" marR="0" indent="-457200" algn="l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0"/>
              <a:buChar char=""/>
            </a:pPr>
            <a:r>
              <a:rPr kumimoji="0" lang="zh-CN" altLang="en-US" sz="3200" b="1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elvetica Neue Bold" panose="02000503000000020004" charset="0"/>
                <a:ea typeface="+mn-ea"/>
                <a:cs typeface="Helvetica Neue Bold" panose="02000503000000020004" charset="0"/>
                <a:sym typeface="Helvetica Neue" panose="02000503000000020004"/>
              </a:rPr>
              <a:t>Objective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  <a:p>
            <a:pPr marL="0" marR="0" indent="0" algn="l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To ensure all participants are 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highlight>
                  <a:srgbClr val="FFFF00"/>
                </a:highlight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motivated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 to maintain and secure the network.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  <a:p>
            <a:pPr marL="457200" marR="0" indent="-457200" algn="l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0"/>
              <a:buChar char=""/>
            </a:pPr>
            <a:r>
              <a:rPr kumimoji="0" lang="zh-CN" altLang="en-US" sz="3200" b="1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elvetica Neue Bold" panose="02000503000000020004" charset="0"/>
                <a:ea typeface="+mn-ea"/>
                <a:cs typeface="Helvetica Neue Bold" panose="02000503000000020004" charset="0"/>
                <a:sym typeface="Helvetica Neue" panose="02000503000000020004"/>
              </a:rPr>
              <a:t>Importance</a:t>
            </a:r>
            <a:endParaRPr kumimoji="0" lang="zh-CN" altLang="en-US" sz="3200" b="1" i="0" u="none" strike="noStrike" cap="none" spc="0" normalizeH="0" baseline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Helvetica Neue Bold" panose="02000503000000020004" charset="0"/>
              <a:ea typeface="+mn-ea"/>
              <a:cs typeface="Helvetica Neue Bold" panose="02000503000000020004" charset="0"/>
              <a:sym typeface="Helvetica Neue" panose="02000503000000020004"/>
            </a:endParaRPr>
          </a:p>
          <a:p>
            <a:pPr marL="0" marR="0" indent="0" algn="l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Essential for the prevention of fraudulent activities and ensuring fidelity</a:t>
            </a: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 and </a:t>
            </a: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highlight>
                  <a:srgbClr val="FFFF00"/>
                </a:highlight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security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.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  <a:p>
            <a:pPr marL="457200" marR="0" indent="-457200" algn="l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0"/>
              <a:buChar char=""/>
            </a:pPr>
            <a:r>
              <a:rPr kumimoji="0" lang="en-US" altLang="zh-CN" sz="3200" b="1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elvetica Neue Bold" panose="02000503000000020004" charset="0"/>
                <a:ea typeface="+mn-ea"/>
                <a:cs typeface="Helvetica Neue Bold" panose="02000503000000020004" charset="0"/>
                <a:sym typeface="Helvetica Neue" panose="02000503000000020004"/>
              </a:rPr>
              <a:t>A</a:t>
            </a:r>
            <a:r>
              <a:rPr kumimoji="0" lang="zh-CN" altLang="en-US" sz="3200" b="1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elvetica Neue Bold" panose="02000503000000020004" charset="0"/>
                <a:ea typeface="+mn-ea"/>
                <a:cs typeface="Helvetica Neue Bold" panose="02000503000000020004" charset="0"/>
                <a:sym typeface="Helvetica Neue" panose="02000503000000020004"/>
              </a:rPr>
              <a:t>greement</a:t>
            </a:r>
            <a:endParaRPr kumimoji="0" lang="zh-CN" altLang="en-US" sz="3200" b="1" i="0" u="none" strike="noStrike" cap="none" spc="0" normalizeH="0" baseline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Helvetica Neue Bold" panose="02000503000000020004" charset="0"/>
              <a:ea typeface="+mn-ea"/>
              <a:cs typeface="Helvetica Neue Bold" panose="02000503000000020004" charset="0"/>
              <a:sym typeface="Helvetica Neue" panose="02000503000000020004"/>
            </a:endParaRPr>
          </a:p>
          <a:p>
            <a:pPr marR="0" algn="l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0"/>
            </a:pPr>
            <a:r>
              <a:rPr kumimoji="0" lang="zh-CN" altLang="en-US" sz="240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ea typeface="+mn-ea"/>
                <a:sym typeface="Helvetica Neue" panose="02000503000000020004"/>
              </a:rPr>
              <a:t>Participants are rewarded for </a:t>
            </a:r>
            <a:r>
              <a:rPr kumimoji="0" lang="zh-CN" altLang="en-US" sz="240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highlight>
                  <a:srgbClr val="FFFF00"/>
                </a:highlight>
                <a:uFillTx/>
                <a:ea typeface="+mn-ea"/>
                <a:sym typeface="Helvetica Neue" panose="02000503000000020004"/>
              </a:rPr>
              <a:t>contributing</a:t>
            </a:r>
            <a:r>
              <a:rPr kumimoji="0" lang="zh-CN" altLang="en-US" sz="240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ea typeface="+mn-ea"/>
                <a:sym typeface="Helvetica Neue" panose="02000503000000020004"/>
              </a:rPr>
              <a:t> computational power.</a:t>
            </a:r>
            <a:endParaRPr kumimoji="0" lang="zh-CN" altLang="en-US" sz="2400" i="0" u="none" strike="noStrike" cap="none" spc="0" normalizeH="0" baseline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ea typeface="+mn-ea"/>
              <a:sym typeface="Helvetica Neue" panose="02000503000000020004"/>
            </a:endParaRPr>
          </a:p>
          <a:p>
            <a:pPr marL="457200" marR="0" indent="-457200" algn="l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0"/>
              <a:buChar char=""/>
            </a:pPr>
            <a:r>
              <a:rPr kumimoji="0" lang="en-US" altLang="zh-CN" sz="3200" b="1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elvetica Neue Bold" panose="02000503000000020004" charset="0"/>
                <a:ea typeface="+mn-ea"/>
                <a:cs typeface="Helvetica Neue Bold" panose="02000503000000020004" charset="0"/>
                <a:sym typeface="Helvetica Neue" panose="02000503000000020004"/>
              </a:rPr>
              <a:t>Type</a:t>
            </a:r>
            <a:r>
              <a:rPr kumimoji="0" lang="en-US" altLang="zh-CN" sz="3200" b="1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elvetica Neue Bold" panose="02000503000000020004" charset="0"/>
                <a:ea typeface="+mn-ea"/>
                <a:cs typeface="Helvetica Neue Bold" panose="02000503000000020004" charset="0"/>
                <a:sym typeface="Helvetica Neue" panose="02000503000000020004"/>
              </a:rPr>
              <a:t>s</a:t>
            </a:r>
            <a:endParaRPr kumimoji="0" lang="en-US" altLang="zh-CN" sz="3200" b="1" i="0" u="none" strike="noStrike" cap="none" spc="0" normalizeH="0" baseline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Helvetica Neue Bold" panose="02000503000000020004" charset="0"/>
              <a:ea typeface="+mn-ea"/>
              <a:cs typeface="Helvetica Neue Bold" panose="02000503000000020004" charset="0"/>
              <a:sym typeface="Helvetica Neue" panose="02000503000000020004"/>
            </a:endParaRPr>
          </a:p>
          <a:p>
            <a:pPr marL="342900" marR="0" indent="-342900" algn="l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highlight>
                  <a:srgbClr val="FFFF00"/>
                </a:highlight>
                <a:uFillTx/>
                <a:ea typeface="+mn-ea"/>
                <a:sym typeface="Helvetica Neue" panose="02000503000000020004"/>
              </a:rPr>
              <a:t>Mining Rewards</a:t>
            </a:r>
            <a:r>
              <a:rPr kumimoji="0" lang="zh-CN" altLang="en-US" sz="240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ea typeface="+mn-ea"/>
                <a:sym typeface="Helvetica Neue" panose="02000503000000020004"/>
              </a:rPr>
              <a:t>: Reward miners for validating transactions and securing the blockchain.</a:t>
            </a:r>
            <a:endParaRPr kumimoji="0" lang="zh-CN" altLang="en-US" sz="2400" i="0" u="none" strike="noStrike" cap="none" spc="0" normalizeH="0" baseline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ea typeface="+mn-ea"/>
              <a:sym typeface="Helvetica Neue" panose="02000503000000020004"/>
            </a:endParaRPr>
          </a:p>
          <a:p>
            <a:pPr marL="342900" marR="0" indent="-342900" algn="l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highlight>
                  <a:srgbClr val="FFFF00"/>
                </a:highlight>
                <a:uFillTx/>
                <a:ea typeface="+mn-ea"/>
                <a:sym typeface="Helvetica Neue" panose="02000503000000020004"/>
              </a:rPr>
              <a:t>Transaction Fees</a:t>
            </a:r>
            <a:r>
              <a:rPr kumimoji="0" lang="en-US" altLang="zh-CN" sz="240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ea typeface="+mn-ea"/>
                <a:sym typeface="Helvetica Neue" panose="02000503000000020004"/>
              </a:rPr>
              <a:t>: </a:t>
            </a:r>
            <a:r>
              <a:rPr kumimoji="0" lang="zh-CN" altLang="en-US" sz="240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ea typeface="+mn-ea"/>
                <a:sym typeface="Helvetica Neue" panose="02000503000000020004"/>
              </a:rPr>
              <a:t>Fees paid by users to have their transactions included in the blockchain.</a:t>
            </a:r>
            <a:endParaRPr kumimoji="0" lang="zh-CN" altLang="en-US" sz="2400" i="0" u="none" strike="noStrike" cap="none" spc="0" normalizeH="0" baseline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ea typeface="+mn-ea"/>
              <a:sym typeface="Helvetica Neue" panose="02000503000000020004"/>
            </a:endParaRPr>
          </a:p>
          <a:p>
            <a:pPr marR="0" algn="l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0"/>
            </a:pPr>
            <a:endParaRPr kumimoji="0" lang="zh-CN" altLang="en-US" sz="2400" i="0" u="none" strike="noStrike" cap="none" spc="0" normalizeH="0" baseline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ea typeface="+mn-ea"/>
              <a:sym typeface="Helvetica Neue" panose="02000503000000020004"/>
            </a:endParaRPr>
          </a:p>
          <a:p>
            <a:pPr marL="0" marR="0" indent="0" algn="l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  <a:p>
            <a:pPr marL="0" marR="0" indent="0" algn="l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  <a:p>
            <a:pPr marL="0" marR="0" indent="0" algn="l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  <a:p>
            <a:pPr marL="0" marR="0" indent="0" algn="l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  <a:p>
            <a:pPr marL="0" marR="0" indent="0" algn="l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Disk-storage system design"/>
          <p:cNvSpPr txBox="1">
            <a:spLocks noGrp="1"/>
          </p:cNvSpPr>
          <p:nvPr>
            <p:ph type="title"/>
          </p:nvPr>
        </p:nvSpPr>
        <p:spPr>
          <a:xfrm>
            <a:off x="699135" y="484716"/>
            <a:ext cx="11607800" cy="1016001"/>
          </a:xfrm>
          <a:prstGeom prst="rect">
            <a:avLst/>
          </a:prstGeom>
          <a:effectLst>
            <a:outerShdw blurRad="38100" dist="38100" dir="2132450" rotWithShape="0">
              <a:srgbClr val="000000">
                <a:alpha val="50000"/>
              </a:srgbClr>
            </a:outerShdw>
          </a:effectLst>
        </p:spPr>
        <p:txBody>
          <a:bodyPr>
            <a:normAutofit fontScale="90000"/>
          </a:bodyPr>
          <a:lstStyle>
            <a:lvl1pPr defTabSz="1716405">
              <a:defRPr sz="5940" spc="-118">
                <a:solidFill>
                  <a:srgbClr val="E8575C"/>
                </a:solidFill>
              </a:defRPr>
            </a:lvl1pPr>
          </a:lstStyle>
          <a:p>
            <a:r>
              <a:rPr lang="zh-CN" altLang="en-US" b="0" dirty="0">
                <a:latin typeface="Times New Roman Regular" panose="02020503050405090304" charset="0"/>
                <a:cs typeface="Times New Roman Regular" panose="02020503050405090304" charset="0"/>
                <a:sym typeface="+mn-ea"/>
              </a:rPr>
              <a:t>Game Theory For Mining </a:t>
            </a:r>
            <a:br>
              <a:rPr lang="zh-CN" altLang="en-US" b="0" dirty="0">
                <a:latin typeface="Times New Roman Regular" panose="02020503050405090304" charset="0"/>
                <a:cs typeface="Times New Roman Regular" panose="02020503050405090304" charset="0"/>
              </a:rPr>
            </a:br>
            <a:endParaRPr lang="en-US" dirty="0"/>
          </a:p>
        </p:txBody>
      </p:sp>
      <p:sp>
        <p:nvSpPr>
          <p:cNvPr id="173" name="矩形"/>
          <p:cNvSpPr/>
          <p:nvPr/>
        </p:nvSpPr>
        <p:spPr>
          <a:xfrm>
            <a:off x="-25400" y="440266"/>
            <a:ext cx="194916" cy="1016001"/>
          </a:xfrm>
          <a:prstGeom prst="rect">
            <a:avLst/>
          </a:prstGeom>
          <a:solidFill>
            <a:srgbClr val="E8575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00224A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1600"/>
          </a:p>
        </p:txBody>
      </p:sp>
      <p:sp>
        <p:nvSpPr>
          <p:cNvPr id="5" name="圆角矩形 4"/>
          <p:cNvSpPr/>
          <p:nvPr>
            <p:custDataLst>
              <p:tags r:id="rId1"/>
            </p:custDataLst>
          </p:nvPr>
        </p:nvSpPr>
        <p:spPr>
          <a:xfrm>
            <a:off x="1237615" y="1200785"/>
            <a:ext cx="10287000" cy="899795"/>
          </a:xfrm>
          <a:prstGeom prst="roundRect">
            <a:avLst>
              <a:gd name="adj" fmla="val 7200"/>
            </a:avLst>
          </a:prstGeom>
          <a:solidFill>
            <a:srgbClr val="1D3458"/>
          </a:solidFill>
          <a:ln w="12700">
            <a:miter lim="400000"/>
          </a:ln>
          <a:effectLst>
            <a:outerShdw blurRad="114300" dist="114300" dir="213245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0800" tIns="50800" rIns="50800" bIns="50800" numCol="1" spcCol="38100" rtlCol="0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1pPr>
            <a:lvl2pPr marL="0" marR="0" indent="45720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2pPr>
            <a:lvl3pPr marL="0" marR="0" indent="91440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3pPr>
            <a:lvl4pPr marL="0" marR="0" indent="137160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4pPr>
            <a:lvl5pPr marL="0" marR="0" indent="182880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5pPr>
            <a:lvl6pPr marL="0" marR="0" indent="228600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6pPr>
            <a:lvl7pPr marL="0" marR="0" indent="274320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7pPr>
            <a:lvl8pPr marL="0" marR="0" indent="320040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8pPr>
            <a:lvl9pPr marL="0" marR="0" indent="365760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9pPr>
          </a:lstStyle>
          <a:p>
            <a:pPr defTabSz="584200"/>
            <a:r>
              <a:rPr lang="en-US" altLang="zh-CN" sz="3200" dirty="0">
                <a:solidFill>
                  <a:schemeClr val="bg1"/>
                </a:solidFill>
                <a:latin typeface="Times New Roman Regular" panose="02020503050405090304" charset="0"/>
                <a:ea typeface="宋体" charset="0"/>
                <a:cs typeface="Times New Roman Regular" panose="02020503050405090304" charset="0"/>
                <a:sym typeface="Helvetica Neue Medium" panose="02000503000000020004"/>
              </a:rPr>
              <a:t>Three challenges and </a:t>
            </a:r>
            <a:r>
              <a:rPr lang="en-US" altLang="zh-CN" sz="3200" dirty="0">
                <a:solidFill>
                  <a:schemeClr val="bg1"/>
                </a:solidFill>
                <a:latin typeface="Times New Roman Regular" panose="02020503050405090304" charset="0"/>
                <a:ea typeface="宋体" charset="0"/>
                <a:cs typeface="Times New Roman Regular" panose="02020503050405090304" charset="0"/>
                <a:sym typeface="Helvetica Neue" panose="02000503000000020004"/>
              </a:rPr>
              <a:t>Game Theory Approach for minig</a:t>
            </a:r>
            <a:endParaRPr lang="en-US" altLang="zh-CN" sz="3200" dirty="0">
              <a:solidFill>
                <a:schemeClr val="bg1"/>
              </a:solidFill>
              <a:latin typeface="Times New Roman Regular" panose="02020503050405090304" charset="0"/>
              <a:ea typeface="宋体" charset="0"/>
              <a:cs typeface="Times New Roman Regular" panose="02020503050405090304" charset="0"/>
              <a:sym typeface="Helvetica Neue Medium" panose="02000503000000020004"/>
            </a:endParaRPr>
          </a:p>
        </p:txBody>
      </p:sp>
      <p:sp>
        <p:nvSpPr>
          <p:cNvPr id="3" name="圆角矩形 2"/>
          <p:cNvSpPr/>
          <p:nvPr>
            <p:custDataLst>
              <p:tags r:id="rId2"/>
            </p:custDataLst>
          </p:nvPr>
        </p:nvSpPr>
        <p:spPr>
          <a:xfrm>
            <a:off x="979805" y="2247265"/>
            <a:ext cx="10866120" cy="7153910"/>
          </a:xfrm>
          <a:prstGeom prst="roundRect">
            <a:avLst>
              <a:gd name="adj" fmla="val 7200"/>
            </a:avLst>
          </a:prstGeom>
          <a:solidFill>
            <a:schemeClr val="bg1"/>
          </a:solidFill>
          <a:ln w="12700">
            <a:miter lim="400000"/>
          </a:ln>
          <a:effectLst>
            <a:outerShdw blurRad="114300" dist="114300" dir="213245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p>
            <a:pPr marL="342900" indent="-342900" defTabSz="584200">
              <a:buFont typeface="Wingdings" panose="05000000000000000000" pitchFamily="2" charset="0"/>
              <a:buChar char="l"/>
            </a:pPr>
            <a:r>
              <a:rPr lang="en-US" altLang="zh-CN" sz="2200" i="0" dirty="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Objective</a:t>
            </a:r>
            <a:endParaRPr lang="en-US" altLang="zh-CN" sz="2200" i="0" dirty="0">
              <a:solidFill>
                <a:srgbClr val="FFFFFF"/>
              </a:solidFill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  <a:p>
            <a:pPr marL="342900" indent="-342900" defTabSz="584200">
              <a:buFont typeface="Wingdings" panose="05000000000000000000" pitchFamily="2" charset="0"/>
              <a:buChar char="l"/>
            </a:pPr>
            <a:endParaRPr lang="en-US" altLang="zh-CN" sz="2200" i="0" dirty="0">
              <a:solidFill>
                <a:srgbClr val="FFFFFF"/>
              </a:solidFill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  <a:p>
            <a:pPr marL="342900" indent="-342900" defTabSz="584200">
              <a:buFont typeface="Wingdings" panose="05000000000000000000" pitchFamily="2" charset="0"/>
              <a:buChar char="l"/>
            </a:pPr>
            <a:r>
              <a:rPr lang="en-US" altLang="zh-CN" sz="2200" i="0" dirty="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	•	To ensure all participants are motivated to maintain and secure the network.</a:t>
            </a:r>
            <a:endParaRPr lang="en-US" altLang="zh-CN" sz="2200" i="0" dirty="0">
              <a:solidFill>
                <a:srgbClr val="FFFFFF"/>
              </a:solidFill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  <a:p>
            <a:pPr marL="342900" indent="-342900" defTabSz="584200">
              <a:buFont typeface="Wingdings" panose="05000000000000000000" pitchFamily="2" charset="0"/>
              <a:buChar char="l"/>
            </a:pPr>
            <a:r>
              <a:rPr lang="en-US" altLang="zh-CN" sz="2200" i="0" dirty="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	•	Incentives are crucial for the healthy operation and security of the blockchain.</a:t>
            </a:r>
            <a:endParaRPr lang="en-US" altLang="zh-CN" sz="2200" i="0" dirty="0">
              <a:solidFill>
                <a:srgbClr val="FFFFFF"/>
              </a:solidFill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69060" y="2323465"/>
            <a:ext cx="10476865" cy="75190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R="0" algn="l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0"/>
            </a:pP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elvetica Neue Bold" panose="02000503000000020004" charset="0"/>
                <a:ea typeface="+mn-ea"/>
                <a:cs typeface="Helvetica Neue Bold" panose="02000503000000020004" charset="0"/>
                <a:sym typeface="Helvetica Neue" panose="02000503000000020004"/>
              </a:rPr>
              <a:t>1. Computational Power Allocation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Helvetica Neue Bold" panose="02000503000000020004" charset="0"/>
              <a:ea typeface="+mn-ea"/>
              <a:cs typeface="Helvetica Neue Bold" panose="02000503000000020004" charset="0"/>
              <a:sym typeface="Helvetica Neue" panose="02000503000000020004"/>
            </a:endParaRPr>
          </a:p>
          <a:p>
            <a:pPr marR="0" algn="l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0"/>
            </a:pP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Helvetica Neue Bold" panose="02000503000000020004" charset="0"/>
              <a:ea typeface="+mn-ea"/>
              <a:cs typeface="Helvetica Neue Bold" panose="02000503000000020004" charset="0"/>
              <a:sym typeface="Helvetica Neue" panose="02000503000000020004"/>
            </a:endParaRPr>
          </a:p>
          <a:p>
            <a:pPr marR="0" algn="l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altLang="zh-CN" sz="2400" b="1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elvetica Neue Bold" panose="02000503000000020004" charset="0"/>
                <a:ea typeface="+mn-ea"/>
                <a:cs typeface="Helvetica Neue Bold" panose="02000503000000020004" charset="0"/>
                <a:sym typeface="Helvetica Neue" panose="02000503000000020004"/>
              </a:rPr>
              <a:t>- </a:t>
            </a: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elvetica Neue Bold" panose="02000503000000020004" charset="0"/>
                <a:ea typeface="+mn-ea"/>
                <a:cs typeface="Helvetica Neue Bold" panose="02000503000000020004" charset="0"/>
                <a:sym typeface="Helvetica Neue" panose="02000503000000020004"/>
              </a:rPr>
              <a:t>Challenge: </a:t>
            </a:r>
            <a:r>
              <a:rPr kumimoji="0" lang="zh-CN" altLang="en-US" sz="200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ea typeface="+mn-ea"/>
                <a:sym typeface="Helvetica Neue" panose="02000503000000020004"/>
              </a:rPr>
              <a:t>inding the right amount of resources to deploy for maximum efficiency and profit.</a:t>
            </a:r>
            <a:endParaRPr kumimoji="0" lang="zh-CN" altLang="en-US" sz="2000" i="0" u="none" strike="noStrike" cap="none" spc="0" normalizeH="0" baseline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ea typeface="+mn-ea"/>
              <a:sym typeface="Helvetica Neue" panose="02000503000000020004"/>
            </a:endParaRPr>
          </a:p>
          <a:p>
            <a:pPr marR="0" algn="l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altLang="zh-CN" sz="2400" b="1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elvetica Neue Bold" panose="02000503000000020004" charset="0"/>
                <a:ea typeface="+mn-ea"/>
                <a:cs typeface="Helvetica Neue Bold" panose="02000503000000020004" charset="0"/>
                <a:sym typeface="Helvetica Neue" panose="02000503000000020004"/>
              </a:rPr>
              <a:t>- </a:t>
            </a: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elvetica Neue Bold" panose="02000503000000020004" charset="0"/>
                <a:ea typeface="+mn-ea"/>
                <a:cs typeface="Helvetica Neue Bold" panose="02000503000000020004" charset="0"/>
                <a:sym typeface="Helvetica Neue" panose="02000503000000020004"/>
              </a:rPr>
              <a:t>Game Theory Approach: </a:t>
            </a:r>
            <a:r>
              <a:rPr kumimoji="0" lang="zh-CN" altLang="en-US" sz="200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ea typeface="+mn-ea"/>
                <a:sym typeface="Helvetica Neue" panose="02000503000000020004"/>
              </a:rPr>
              <a:t>Miners optimize the cost-benefit ratio of resource use to maximize returns.</a:t>
            </a:r>
            <a:endParaRPr kumimoji="0" lang="zh-CN" altLang="en-US" sz="2000" i="0" u="none" strike="noStrike" cap="none" spc="0" normalizeH="0" baseline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ea typeface="+mn-ea"/>
              <a:sym typeface="Helvetica Neue" panose="02000503000000020004"/>
            </a:endParaRPr>
          </a:p>
          <a:p>
            <a:pPr marL="457200" marR="0" indent="-457200" algn="l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0"/>
              <a:buChar char=""/>
            </a:pP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Helvetica Neue Bold" panose="02000503000000020004" charset="0"/>
              <a:ea typeface="+mn-ea"/>
              <a:cs typeface="Helvetica Neue Bold" panose="02000503000000020004" charset="0"/>
              <a:sym typeface="Helvetica Neue" panose="02000503000000020004"/>
            </a:endParaRPr>
          </a:p>
          <a:p>
            <a:pPr marR="0" algn="l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0"/>
            </a:pP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elvetica Neue Bold" panose="02000503000000020004" charset="0"/>
                <a:ea typeface="+mn-ea"/>
                <a:cs typeface="Helvetica Neue Bold" panose="02000503000000020004" charset="0"/>
                <a:sym typeface="Helvetica Neue" panose="02000503000000020004"/>
              </a:rPr>
              <a:t>2. Reward Allocation</a:t>
            </a: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Helvetica Neue Bold" panose="02000503000000020004" charset="0"/>
              <a:ea typeface="+mn-ea"/>
              <a:cs typeface="Helvetica Neue Bold" panose="02000503000000020004" charset="0"/>
              <a:sym typeface="Helvetica Neue" panose="02000503000000020004"/>
            </a:endParaRPr>
          </a:p>
          <a:p>
            <a:pPr marL="457200" marR="0" indent="-457200" algn="l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0"/>
              <a:buChar char=""/>
            </a:pP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Helvetica Neue Bold" panose="02000503000000020004" charset="0"/>
              <a:ea typeface="+mn-ea"/>
              <a:cs typeface="Helvetica Neue Bold" panose="02000503000000020004" charset="0"/>
              <a:sym typeface="Helvetica Neue" panose="02000503000000020004"/>
            </a:endParaRPr>
          </a:p>
          <a:p>
            <a:pPr marR="0" algn="l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altLang="zh-CN" sz="2400" b="1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elvetica Neue Bold" panose="02000503000000020004" charset="0"/>
                <a:ea typeface="+mn-ea"/>
                <a:cs typeface="Helvetica Neue Bold" panose="02000503000000020004" charset="0"/>
                <a:sym typeface="Helvetica Neue" panose="02000503000000020004"/>
              </a:rPr>
              <a:t>- </a:t>
            </a: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elvetica Neue Bold" panose="02000503000000020004" charset="0"/>
                <a:ea typeface="+mn-ea"/>
                <a:cs typeface="Helvetica Neue Bold" panose="02000503000000020004" charset="0"/>
                <a:sym typeface="Helvetica Neue" panose="02000503000000020004"/>
              </a:rPr>
              <a:t>Challenge: </a:t>
            </a:r>
            <a:r>
              <a:rPr kumimoji="0" lang="zh-CN" altLang="en-US" sz="200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ea typeface="+mn-ea"/>
                <a:sym typeface="Helvetica Neue" panose="02000503000000020004"/>
              </a:rPr>
              <a:t>Distributing rewards to motivate ongoing participation and honesty.</a:t>
            </a:r>
            <a:endParaRPr kumimoji="0" lang="zh-CN" altLang="en-US" sz="2000" i="0" u="none" strike="noStrike" cap="none" spc="0" normalizeH="0" baseline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ea typeface="+mn-ea"/>
              <a:sym typeface="Helvetica Neue" panose="02000503000000020004"/>
            </a:endParaRPr>
          </a:p>
          <a:p>
            <a:pPr marR="0" algn="l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altLang="zh-CN" sz="2400" b="1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elvetica Neue Bold" panose="02000503000000020004" charset="0"/>
                <a:ea typeface="+mn-ea"/>
                <a:cs typeface="Helvetica Neue Bold" panose="02000503000000020004" charset="0"/>
                <a:sym typeface="Helvetica Neue" panose="02000503000000020004"/>
              </a:rPr>
              <a:t>- </a:t>
            </a: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elvetica Neue Bold" panose="02000503000000020004" charset="0"/>
                <a:ea typeface="+mn-ea"/>
                <a:cs typeface="Helvetica Neue Bold" panose="02000503000000020004" charset="0"/>
                <a:sym typeface="Helvetica Neue" panose="02000503000000020004"/>
              </a:rPr>
              <a:t>Game Theory Approach: </a:t>
            </a:r>
            <a:r>
              <a:rPr kumimoji="0" lang="zh-CN" altLang="en-US" sz="200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ea typeface="+mn-ea"/>
                <a:sym typeface="Helvetica Neue" panose="02000503000000020004"/>
              </a:rPr>
              <a:t>Design reward systems that encourage cooperation and align miner incentives with network health.</a:t>
            </a:r>
            <a:endParaRPr kumimoji="0" lang="zh-CN" altLang="en-US" sz="2000" i="0" u="none" strike="noStrike" cap="none" spc="0" normalizeH="0" baseline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ea typeface="+mn-ea"/>
              <a:sym typeface="Helvetica Neue" panose="02000503000000020004"/>
            </a:endParaRPr>
          </a:p>
          <a:p>
            <a:pPr marR="0" algn="l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zh-CN" altLang="en-US" sz="1800" b="1" i="0" u="none" strike="noStrike" cap="none" spc="0" normalizeH="0" baseline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Helvetica Neue Bold" panose="02000503000000020004" charset="0"/>
              <a:ea typeface="+mn-ea"/>
              <a:cs typeface="Helvetica Neue Bold" panose="02000503000000020004" charset="0"/>
              <a:sym typeface="Helvetica Neue" panose="02000503000000020004"/>
            </a:endParaRPr>
          </a:p>
          <a:p>
            <a:pPr marR="0" algn="l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elvetica Neue Bold" panose="02000503000000020004" charset="0"/>
                <a:ea typeface="+mn-ea"/>
                <a:cs typeface="Helvetica Neue Bold" panose="02000503000000020004" charset="0"/>
                <a:sym typeface="Helvetica Neue" panose="02000503000000020004"/>
              </a:rPr>
              <a:t>3. </a:t>
            </a:r>
            <a:r>
              <a:rPr kumimoji="0" lang="zh-CN" altLang="en-US" sz="2800" b="1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highlight>
                  <a:srgbClr val="FFFF00"/>
                </a:highlight>
                <a:uFillTx/>
                <a:latin typeface="Helvetica Neue Bold" panose="02000503000000020004" charset="0"/>
                <a:ea typeface="+mn-ea"/>
                <a:cs typeface="Helvetica Neue Bold" panose="02000503000000020004" charset="0"/>
                <a:sym typeface="Helvetica Neue" panose="02000503000000020004"/>
              </a:rPr>
              <a:t>Pool Selection</a:t>
            </a: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Helvetica Neue Bold" panose="02000503000000020004" charset="0"/>
              <a:ea typeface="+mn-ea"/>
              <a:cs typeface="Helvetica Neue Bold" panose="02000503000000020004" charset="0"/>
              <a:sym typeface="Helvetica Neue" panose="02000503000000020004"/>
            </a:endParaRPr>
          </a:p>
          <a:p>
            <a:pPr marL="457200" marR="0" indent="-457200" algn="l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0"/>
              <a:buChar char=""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Helvetica Neue Bold" panose="02000503000000020004" charset="0"/>
              <a:ea typeface="+mn-ea"/>
              <a:cs typeface="Helvetica Neue Bold" panose="02000503000000020004" charset="0"/>
              <a:sym typeface="Helvetica Neue" panose="02000503000000020004"/>
            </a:endParaRPr>
          </a:p>
          <a:p>
            <a:pPr marR="0" algn="l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altLang="zh-CN" sz="2400" b="1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elvetica Neue Bold" panose="02000503000000020004" charset="0"/>
                <a:ea typeface="+mn-ea"/>
                <a:cs typeface="Helvetica Neue Bold" panose="02000503000000020004" charset="0"/>
                <a:sym typeface="Helvetica Neue" panose="02000503000000020004"/>
              </a:rPr>
              <a:t>- </a:t>
            </a: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elvetica Neue Bold" panose="02000503000000020004" charset="0"/>
                <a:ea typeface="+mn-ea"/>
                <a:cs typeface="Helvetica Neue Bold" panose="02000503000000020004" charset="0"/>
                <a:sym typeface="Helvetica Neue" panose="02000503000000020004"/>
              </a:rPr>
              <a:t>Challenge: </a:t>
            </a:r>
            <a:r>
              <a:rPr kumimoji="0" lang="zh-CN" altLang="en-US" sz="200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ea typeface="+mn-ea"/>
                <a:sym typeface="Helvetica Neue" panose="02000503000000020004"/>
              </a:rPr>
              <a:t>Selecting a mining pool that maximizes rewards, reliability, and overall returns.</a:t>
            </a:r>
            <a:endParaRPr kumimoji="0" lang="zh-CN" altLang="en-US" sz="2000" i="0" u="none" strike="noStrike" cap="none" spc="0" normalizeH="0" baseline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ea typeface="+mn-ea"/>
              <a:sym typeface="Helvetica Neue" panose="02000503000000020004"/>
            </a:endParaRPr>
          </a:p>
          <a:p>
            <a:pPr marR="0" algn="l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altLang="zh-CN" sz="2400" b="1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elvetica Neue Bold" panose="02000503000000020004" charset="0"/>
                <a:ea typeface="+mn-ea"/>
                <a:cs typeface="Helvetica Neue Bold" panose="02000503000000020004" charset="0"/>
                <a:sym typeface="Helvetica Neue" panose="02000503000000020004"/>
              </a:rPr>
              <a:t>- </a:t>
            </a: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elvetica Neue Bold" panose="02000503000000020004" charset="0"/>
                <a:ea typeface="+mn-ea"/>
                <a:cs typeface="Helvetica Neue Bold" panose="02000503000000020004" charset="0"/>
                <a:sym typeface="Helvetica Neue" panose="02000503000000020004"/>
              </a:rPr>
              <a:t>Game Theory Approach: </a:t>
            </a:r>
            <a:r>
              <a:rPr kumimoji="0" lang="zh-CN" altLang="en-US" sz="200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ea typeface="+mn-ea"/>
                <a:sym typeface="Helvetica Neue" panose="02000503000000020004"/>
              </a:rPr>
              <a:t>Miners choose pools based on the best projected earnings and stability.</a:t>
            </a:r>
            <a:endParaRPr kumimoji="0" lang="zh-CN" altLang="en-US" sz="2000" i="0" u="none" strike="noStrike" cap="none" spc="0" normalizeH="0" baseline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ea typeface="+mn-ea"/>
              <a:sym typeface="Helvetica Neue" panose="02000503000000020004"/>
            </a:endParaRPr>
          </a:p>
          <a:p>
            <a:pPr marL="0" marR="0" indent="0" algn="l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900" b="0" i="0" u="none" strike="noStrike" cap="none" spc="0" normalizeH="0" baseline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  <a:p>
            <a:pPr marL="0" marR="0" indent="0" algn="l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900" b="0" i="0" u="none" strike="noStrike" cap="none" spc="0" normalizeH="0" baseline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  <a:p>
            <a:pPr marL="0" marR="0" indent="0" algn="l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900" b="0" i="0" u="none" strike="noStrike" cap="none" spc="0" normalizeH="0" baseline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  <a:p>
            <a:pPr marL="0" marR="0" indent="0" algn="l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900" b="0" i="0" u="none" strike="noStrike" cap="none" spc="0" normalizeH="0" baseline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17220000">
            <a:off x="4224655" y="6427470"/>
            <a:ext cx="1325245" cy="132524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594350" y="7007860"/>
            <a:ext cx="4300220" cy="679450"/>
          </a:xfrm>
          <a:prstGeom prst="rect">
            <a:avLst/>
          </a:prstGeom>
          <a:noFill/>
          <a:ln w="34925" cap="flat" cmpd="sng">
            <a:solidFill>
              <a:schemeClr val="accent1"/>
            </a:solidFill>
            <a:prstDash val="solid"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no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319395" y="7087553"/>
            <a:ext cx="4335145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Solo, 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宋体" charset="0"/>
                <a:cs typeface="+mn-cs"/>
                <a:sym typeface="Helvetica Neue" panose="02000503000000020004"/>
              </a:rPr>
              <a:t>PPS, 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宋体" charset="0"/>
                <a:cs typeface="+mn-cs"/>
                <a:sym typeface="Helvetica Neue" panose="02000503000000020004"/>
              </a:rPr>
              <a:t>PPLNS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宋体" charset="0"/>
                <a:cs typeface="+mn-cs"/>
                <a:sym typeface="Helvetica Neue" panose="02000503000000020004"/>
              </a:rPr>
              <a:t>...</a:t>
            </a:r>
            <a:endParaRPr kumimoji="0" lang="en-US" altLang="zh-CN" sz="2800" b="0" i="0" u="none" strike="noStrike" cap="none" spc="0" normalizeH="0" baseline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+mn-lt"/>
              <a:ea typeface="宋体" charset="0"/>
              <a:cs typeface="+mn-cs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Disk-storage system design"/>
          <p:cNvSpPr txBox="1">
            <a:spLocks noGrp="1"/>
          </p:cNvSpPr>
          <p:nvPr>
            <p:ph type="title"/>
          </p:nvPr>
        </p:nvSpPr>
        <p:spPr>
          <a:xfrm>
            <a:off x="699135" y="484716"/>
            <a:ext cx="11607800" cy="1016001"/>
          </a:xfrm>
          <a:prstGeom prst="rect">
            <a:avLst/>
          </a:prstGeom>
          <a:effectLst>
            <a:outerShdw blurRad="38100" dist="38100" dir="2132450" rotWithShape="0">
              <a:srgbClr val="000000">
                <a:alpha val="50000"/>
              </a:srgbClr>
            </a:outerShdw>
          </a:effectLst>
        </p:spPr>
        <p:txBody>
          <a:bodyPr>
            <a:normAutofit fontScale="90000"/>
          </a:bodyPr>
          <a:lstStyle>
            <a:lvl1pPr defTabSz="1716405">
              <a:defRPr sz="5940" spc="-118">
                <a:solidFill>
                  <a:srgbClr val="E8575C"/>
                </a:solidFill>
              </a:defRPr>
            </a:lvl1pPr>
          </a:lstStyle>
          <a:p>
            <a:r>
              <a:rPr lang="en-US" altLang="zh-CN" b="0" dirty="0">
                <a:latin typeface="Times New Roman Regular" panose="02020503050405090304" charset="0"/>
                <a:cs typeface="Times New Roman Regular" panose="02020503050405090304" charset="0"/>
                <a:sym typeface="+mn-ea"/>
              </a:rPr>
              <a:t>Division of Work</a:t>
            </a:r>
            <a:br>
              <a:rPr lang="zh-CN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en-US" dirty="0"/>
          </a:p>
        </p:txBody>
      </p:sp>
      <p:sp>
        <p:nvSpPr>
          <p:cNvPr id="173" name="矩形"/>
          <p:cNvSpPr/>
          <p:nvPr/>
        </p:nvSpPr>
        <p:spPr>
          <a:xfrm>
            <a:off x="-25400" y="440266"/>
            <a:ext cx="194916" cy="1016001"/>
          </a:xfrm>
          <a:prstGeom prst="rect">
            <a:avLst/>
          </a:prstGeom>
          <a:solidFill>
            <a:srgbClr val="E8575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00224A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1600"/>
          </a:p>
        </p:txBody>
      </p:sp>
      <p:sp>
        <p:nvSpPr>
          <p:cNvPr id="3" name="圆角矩形 2"/>
          <p:cNvSpPr/>
          <p:nvPr>
            <p:custDataLst>
              <p:tags r:id="rId1"/>
            </p:custDataLst>
          </p:nvPr>
        </p:nvSpPr>
        <p:spPr>
          <a:xfrm>
            <a:off x="2117090" y="1981835"/>
            <a:ext cx="7065645" cy="6378575"/>
          </a:xfrm>
          <a:prstGeom prst="roundRect">
            <a:avLst>
              <a:gd name="adj" fmla="val 7200"/>
            </a:avLst>
          </a:prstGeom>
          <a:solidFill>
            <a:schemeClr val="bg1"/>
          </a:solidFill>
          <a:ln w="12700">
            <a:miter lim="400000"/>
          </a:ln>
          <a:effectLst>
            <a:outerShdw blurRad="114300" dist="114300" dir="213245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p>
            <a:pPr marL="342900" indent="-342900" defTabSz="584200">
              <a:buFont typeface="Wingdings" panose="05000000000000000000" pitchFamily="2" charset="0"/>
              <a:buChar char="l"/>
            </a:pPr>
            <a:r>
              <a:rPr lang="en-US" altLang="zh-CN" sz="2200" i="0" dirty="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Objective</a:t>
            </a:r>
            <a:endParaRPr lang="en-US" altLang="zh-CN" sz="2200" i="0" dirty="0">
              <a:solidFill>
                <a:srgbClr val="FFFFFF"/>
              </a:solidFill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  <a:p>
            <a:pPr marL="342900" indent="-342900" defTabSz="584200">
              <a:buFont typeface="Wingdings" panose="05000000000000000000" pitchFamily="2" charset="0"/>
              <a:buChar char="l"/>
            </a:pPr>
            <a:endParaRPr lang="en-US" altLang="zh-CN" sz="2200" i="0" dirty="0">
              <a:solidFill>
                <a:srgbClr val="FFFFFF"/>
              </a:solidFill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  <a:p>
            <a:pPr marL="342900" indent="-342900" defTabSz="584200">
              <a:buFont typeface="Wingdings" panose="05000000000000000000" pitchFamily="2" charset="0"/>
              <a:buChar char="l"/>
            </a:pPr>
            <a:r>
              <a:rPr lang="en-US" altLang="zh-CN" sz="2200" i="0" dirty="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	•	To ensure all participants are motivated to maintain and secure the network.</a:t>
            </a:r>
            <a:endParaRPr lang="en-US" altLang="zh-CN" sz="2200" i="0" dirty="0">
              <a:solidFill>
                <a:srgbClr val="FFFFFF"/>
              </a:solidFill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  <a:p>
            <a:pPr marL="342900" indent="-342900" defTabSz="584200">
              <a:buFont typeface="Wingdings" panose="05000000000000000000" pitchFamily="2" charset="0"/>
              <a:buChar char="l"/>
            </a:pPr>
            <a:r>
              <a:rPr lang="en-US" altLang="zh-CN" sz="2200" i="0" dirty="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	•	Incentives are crucial for the healthy operation and security of the blockchain.</a:t>
            </a:r>
            <a:endParaRPr lang="en-US" altLang="zh-CN" sz="2200" i="0" dirty="0">
              <a:solidFill>
                <a:srgbClr val="FFFFFF"/>
              </a:solidFill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513330" y="2393633"/>
            <a:ext cx="8034020" cy="61956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R="0" algn="l" defTabSz="1734185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elvetica Neue Bold" panose="02000503000000020004" charset="0"/>
                <a:ea typeface="+mn-ea"/>
                <a:cs typeface="Helvetica Neue Bold" panose="02000503000000020004" charset="0"/>
                <a:sym typeface="Helvetica Neue" panose="02000503000000020004"/>
              </a:rPr>
              <a:t>Jiahao Yao:</a:t>
            </a:r>
            <a:endParaRPr kumimoji="0" lang="en-US" altLang="zh-CN" sz="2800" b="1" i="0" u="none" strike="noStrike" cap="none" spc="0" normalizeH="0" baseline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Helvetica Neue Bold" panose="02000503000000020004" charset="0"/>
              <a:ea typeface="+mn-ea"/>
              <a:cs typeface="Helvetica Neue Bold" panose="02000503000000020004" charset="0"/>
              <a:sym typeface="Helvetica Neue" panose="02000503000000020004"/>
            </a:endParaRPr>
          </a:p>
          <a:p>
            <a:pPr marR="0" algn="l" defTabSz="1734185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Times New Roman Regular" panose="02020503050405090304" charset="0"/>
                <a:ea typeface="宋体" charset="0"/>
                <a:cs typeface="Times New Roman Regular" panose="02020503050405090304" charset="0"/>
                <a:sym typeface="+mn-ea"/>
              </a:rPr>
              <a:t> Game Theory For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Times New Roman Regular" panose="02020503050405090304" charset="0"/>
                <a:ea typeface="宋体" charset="0"/>
                <a:cs typeface="Times New Roman Regular" panose="02020503050405090304" charset="0"/>
                <a:sym typeface="+mn-ea"/>
              </a:rPr>
              <a:t>Mining </a:t>
            </a:r>
            <a:r>
              <a:rPr kumimoji="0" lang="en-US" altLang="zh-CN" sz="2800" b="1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elvetica Neue Bold" panose="02000503000000020004" charset="0"/>
                <a:ea typeface="+mn-ea"/>
                <a:cs typeface="Helvetica Neue Bold" panose="02000503000000020004" charset="0"/>
                <a:sym typeface="Helvetica Neue" panose="02000503000000020004"/>
              </a:rPr>
              <a:t> </a:t>
            </a:r>
            <a:r>
              <a:rPr kumimoji="0" lang="en-US" altLang="zh-CN" sz="280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elvetica Neue" panose="02000503000000020004" charset="0"/>
                <a:ea typeface="+mn-ea"/>
                <a:cs typeface="Helvetica Neue" panose="02000503000000020004" charset="0"/>
                <a:sym typeface="Helvetica Neue" panose="02000503000000020004"/>
              </a:rPr>
              <a:t>in blockchain</a:t>
            </a:r>
            <a:endParaRPr kumimoji="0" lang="en-US" altLang="zh-CN" sz="2800" b="1" i="0" u="none" strike="noStrike" cap="none" spc="0" normalizeH="0" baseline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Helvetica Neue Bold" panose="02000503000000020004" charset="0"/>
              <a:ea typeface="+mn-ea"/>
              <a:cs typeface="Helvetica Neue Bold" panose="02000503000000020004" charset="0"/>
              <a:sym typeface="Helvetica Neue" panose="02000503000000020004"/>
            </a:endParaRPr>
          </a:p>
          <a:p>
            <a:pPr marR="0" algn="l" defTabSz="1734185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2800" b="1" i="0" u="none" strike="noStrike" cap="none" spc="0" normalizeH="0" baseline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Helvetica Neue Bold" panose="02000503000000020004" charset="0"/>
              <a:ea typeface="+mn-ea"/>
              <a:cs typeface="Helvetica Neue Bold" panose="02000503000000020004" charset="0"/>
              <a:sym typeface="Helvetica Neue" panose="02000503000000020004"/>
            </a:endParaRPr>
          </a:p>
          <a:p>
            <a:pPr marR="0" algn="l" defTabSz="1734185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2800" b="1" i="0" u="none" strike="noStrike" cap="none" spc="0" normalizeH="0" baseline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Helvetica Neue Bold" panose="02000503000000020004" charset="0"/>
              <a:ea typeface="+mn-ea"/>
              <a:cs typeface="Helvetica Neue Bold" panose="02000503000000020004" charset="0"/>
              <a:sym typeface="Helvetica Neue" panose="02000503000000020004"/>
            </a:endParaRPr>
          </a:p>
          <a:p>
            <a:pPr marR="0" algn="l" defTabSz="1734185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elvetica Neue Bold" panose="02000503000000020004" charset="0"/>
                <a:ea typeface="+mn-ea"/>
                <a:cs typeface="Helvetica Neue Bold" panose="02000503000000020004" charset="0"/>
                <a:sym typeface="Helvetica Neue" panose="02000503000000020004"/>
              </a:rPr>
              <a:t>Junhao Dai:</a:t>
            </a:r>
            <a:endParaRPr kumimoji="0" lang="en-US" altLang="zh-CN" sz="2800" b="1" i="0" u="none" strike="noStrike" cap="none" spc="0" normalizeH="0" baseline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Helvetica Neue Bold" panose="02000503000000020004" charset="0"/>
              <a:ea typeface="+mn-ea"/>
              <a:cs typeface="Helvetica Neue Bold" panose="02000503000000020004" charset="0"/>
              <a:sym typeface="Helvetica Neue" panose="02000503000000020004"/>
            </a:endParaRPr>
          </a:p>
          <a:p>
            <a:pPr marR="0" algn="l" defTabSz="1734185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Times New Roman Regular" panose="02020503050405090304" charset="0"/>
                <a:ea typeface="宋体" charset="0"/>
                <a:cs typeface="Times New Roman Regular" panose="02020503050405090304" charset="0"/>
                <a:sym typeface="+mn-ea"/>
              </a:rPr>
              <a:t> Game Theory For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Times New Roman Regular" panose="02020503050405090304" charset="0"/>
                <a:ea typeface="宋体" charset="0"/>
                <a:cs typeface="Times New Roman Regular" panose="02020503050405090304" charset="0"/>
                <a:sym typeface="+mn-ea"/>
              </a:rPr>
              <a:t>Security </a:t>
            </a:r>
            <a:r>
              <a:rPr lang="en-US" altLang="zh-CN" sz="2800" b="1">
                <a:solidFill>
                  <a:schemeClr val="bg2">
                    <a:lumMod val="10000"/>
                  </a:schemeClr>
                </a:solidFill>
                <a:latin typeface="Helvetica Neue Bold" panose="02000503000000020004" charset="0"/>
                <a:cs typeface="Helvetica Neue Bold" panose="02000503000000020004" charset="0"/>
                <a:sym typeface="Helvetica Neue" panose="02000503000000020004"/>
              </a:rPr>
              <a:t> </a:t>
            </a:r>
            <a:r>
              <a:rPr lang="en-US" altLang="zh-CN" sz="2800">
                <a:solidFill>
                  <a:schemeClr val="bg2">
                    <a:lumMod val="10000"/>
                  </a:schemeClr>
                </a:solidFill>
                <a:latin typeface="Helvetica Neue" panose="02000503000000020004" charset="0"/>
                <a:cs typeface="Helvetica Neue" panose="02000503000000020004" charset="0"/>
                <a:sym typeface="Helvetica Neue" panose="02000503000000020004"/>
              </a:rPr>
              <a:t>in blockchain</a:t>
            </a:r>
            <a:endParaRPr kumimoji="0" lang="en-US" altLang="zh-CN" sz="2800" b="1" i="0" u="none" strike="noStrike" cap="none" spc="0" normalizeH="0" baseline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Helvetica Neue Bold" panose="02000503000000020004" charset="0"/>
              <a:ea typeface="+mn-ea"/>
              <a:cs typeface="Helvetica Neue Bold" panose="02000503000000020004" charset="0"/>
              <a:sym typeface="Helvetica Neue" panose="02000503000000020004"/>
            </a:endParaRPr>
          </a:p>
          <a:p>
            <a:pPr marL="0" marR="0" indent="0" algn="l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Helvetica Neue Bold" panose="02000503000000020004" charset="0"/>
              <a:ea typeface="+mn-ea"/>
              <a:cs typeface="Helvetica Neue Bold" panose="02000503000000020004" charset="0"/>
              <a:sym typeface="Helvetica Neue" panose="02000503000000020004"/>
            </a:endParaRPr>
          </a:p>
          <a:p>
            <a:pPr marL="0" marR="0" indent="0" algn="l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  <a:p>
            <a:pPr marL="0" marR="0" indent="0" algn="l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  <a:p>
            <a:pPr marL="0" marR="0" indent="0" algn="l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  <a:p>
            <a:pPr marL="0" marR="0" indent="0" algn="l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  <a:p>
            <a:pPr marL="0" marR="0" indent="0" algn="l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  <a:p>
            <a:pPr marL="0" marR="0" indent="0" algn="l" defTabSz="17341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圆角矩形"/>
          <p:cNvSpPr/>
          <p:nvPr/>
        </p:nvSpPr>
        <p:spPr>
          <a:xfrm>
            <a:off x="698499" y="3337649"/>
            <a:ext cx="11607802" cy="3256410"/>
          </a:xfrm>
          <a:prstGeom prst="roundRect">
            <a:avLst>
              <a:gd name="adj" fmla="val 15777"/>
            </a:avLst>
          </a:prstGeom>
          <a:solidFill>
            <a:srgbClr val="1E3458"/>
          </a:solidFill>
          <a:ln w="12700">
            <a:miter lim="400000"/>
          </a:ln>
          <a:effectLst>
            <a:outerShdw blurRad="381000" dist="374674" dir="213245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E8575C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</a:p>
        </p:txBody>
      </p:sp>
      <p:sp>
        <p:nvSpPr>
          <p:cNvPr id="283" name="Thanks"/>
          <p:cNvSpPr txBox="1">
            <a:spLocks noGrp="1"/>
          </p:cNvSpPr>
          <p:nvPr>
            <p:ph type="ctrTitle"/>
          </p:nvPr>
        </p:nvSpPr>
        <p:spPr>
          <a:xfrm>
            <a:off x="1115086" y="3981944"/>
            <a:ext cx="10774628" cy="1789712"/>
          </a:xfrm>
          <a:prstGeom prst="rect">
            <a:avLst/>
          </a:prstGeom>
        </p:spPr>
        <p:txBody>
          <a:bodyPr/>
          <a:lstStyle>
            <a:lvl1pPr algn="r">
              <a:defRPr sz="8000" spc="-159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altLang="zh-CN" sz="8800" b="0" dirty="0"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Thanks</a:t>
            </a:r>
            <a:endParaRPr lang="en-US" altLang="zh-CN" sz="8800" b="0" dirty="0">
              <a:latin typeface="Times New Roman Regular" panose="02020503050405090304" charset="0"/>
              <a:ea typeface="宋体" charset="0"/>
              <a:cs typeface="Times New Roman Regular" panose="02020503050405090304" charset="0"/>
            </a:endParaRPr>
          </a:p>
        </p:txBody>
      </p: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PP_MARK_KEY" val="9d3c8bef-8e1a-45c1-9118-9d9b4393e1a5"/>
  <p:tag name="COMMONDATA" val="eyJoZGlkIjoiOTMxOTVmNjVhYjNiMTljYjE3NDZmNDI2NTA1NjczZWY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73418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6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73418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6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2701</Words>
  <Application>WPS 文字</Application>
  <PresentationFormat>自定义</PresentationFormat>
  <Paragraphs>116</Paragraphs>
  <Slides>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9" baseType="lpstr">
      <vt:lpstr>Arial</vt:lpstr>
      <vt:lpstr>宋体</vt:lpstr>
      <vt:lpstr>Wingdings</vt:lpstr>
      <vt:lpstr>Helvetica Neue</vt:lpstr>
      <vt:lpstr>Helvetica Neue Medium</vt:lpstr>
      <vt:lpstr>Times New Roman Regular</vt:lpstr>
      <vt:lpstr>宋体</vt:lpstr>
      <vt:lpstr>Wingdings</vt:lpstr>
      <vt:lpstr>Helvetica Neue Bold</vt:lpstr>
      <vt:lpstr>Helvetica Neue</vt:lpstr>
      <vt:lpstr>-apple-system</vt:lpstr>
      <vt:lpstr>Thonburi</vt:lpstr>
      <vt:lpstr>汉仪书宋二KW</vt:lpstr>
      <vt:lpstr>微软雅黑</vt:lpstr>
      <vt:lpstr>汉仪旗黑</vt:lpstr>
      <vt:lpstr>Arial Unicode MS</vt:lpstr>
      <vt:lpstr>Calibri</vt:lpstr>
      <vt:lpstr>宋体-简</vt:lpstr>
      <vt:lpstr>Times New Roman Italic</vt:lpstr>
      <vt:lpstr>21_BasicWhite</vt:lpstr>
      <vt:lpstr>Incentives in Blockchain system  	</vt:lpstr>
      <vt:lpstr>Overview</vt:lpstr>
      <vt:lpstr>Blockchain Intro </vt:lpstr>
      <vt:lpstr>Blockchain Intro </vt:lpstr>
      <vt:lpstr>Blockchain Intro </vt:lpstr>
      <vt:lpstr>Blockchain Intro </vt:lpstr>
      <vt:lpstr>Incentive Mechanism </vt:lpstr>
      <vt:lpstr>Incentive Mechanism 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Incentive Mechanism for Federated Learning</dc:title>
  <dc:creator/>
  <cp:lastModifiedBy>Jiahao Yao </cp:lastModifiedBy>
  <cp:revision>12</cp:revision>
  <dcterms:created xsi:type="dcterms:W3CDTF">2024-06-03T16:20:11Z</dcterms:created>
  <dcterms:modified xsi:type="dcterms:W3CDTF">2024-06-03T16:20:11Z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B1F718585F0D4BC9B14A0AFD8EF7F382</vt:lpwstr>
  </property>
  <property fmtid="{D5CDD505-2E9C-101B-9397-08002B2CF9AE}" pid="3" name="KSOProductBuildVer">
    <vt:lpwstr>2052-6.7.1.8828</vt:lpwstr>
  </property>
</Properties>
</file>